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343" r:id="rId2"/>
    <p:sldId id="344" r:id="rId3"/>
    <p:sldId id="379" r:id="rId4"/>
    <p:sldId id="380" r:id="rId5"/>
    <p:sldId id="383" r:id="rId6"/>
    <p:sldId id="381" r:id="rId7"/>
    <p:sldId id="384" r:id="rId8"/>
    <p:sldId id="386" r:id="rId9"/>
    <p:sldId id="385" r:id="rId10"/>
    <p:sldId id="382" r:id="rId11"/>
    <p:sldId id="389" r:id="rId12"/>
    <p:sldId id="388" r:id="rId13"/>
    <p:sldId id="387" r:id="rId14"/>
    <p:sldId id="39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8"/>
    <p:restoredTop sz="94629"/>
  </p:normalViewPr>
  <p:slideViewPr>
    <p:cSldViewPr snapToGrid="0" snapToObjects="1">
      <p:cViewPr varScale="1">
        <p:scale>
          <a:sx n="108" d="100"/>
          <a:sy n="108" d="100"/>
        </p:scale>
        <p:origin x="95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1FAC1-D350-6C4E-A49B-4034BD1D9EA7}" type="datetimeFigureOut">
              <a:rPr lang="fr-FR" smtClean="0"/>
              <a:t>28/08/2021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27245A-92D2-7C42-B35D-9DBB46473806}" type="slidenum">
              <a:rPr lang="fr-FR" smtClean="0"/>
              <a:t>‹N°›</a:t>
            </a:fld>
            <a:endParaRPr lang="fr-FR"/>
          </a:p>
        </p:txBody>
      </p:sp>
    </p:spTree>
    <p:extLst>
      <p:ext uri="{BB962C8B-B14F-4D97-AF65-F5344CB8AC3E}">
        <p14:creationId xmlns:p14="http://schemas.microsoft.com/office/powerpoint/2010/main" val="283878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E5BF7-8F95-674C-9804-BD922AA8D9F7}"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291EE4-DB28-7A4F-A4DE-74BC33C2388E}"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1F954B7-0EC4-DC43-AF25-F88B5CB99385}"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5BFD7F6-C6F6-F64F-931D-217F8831526A}"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043FC29-0254-954D-8FDF-0A83028F86AD}"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27A0D83-DEB9-C645-88A5-159EABC95E5A}"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A040180-0495-E549-ADE4-8A2DAF2208DA}"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03344-E234-8D42-9CBE-438675BB6DE4}"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196A0E4-7D83-D045-8EE3-E668B2F29624}"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F36984E-42ED-B541-B44E-93107749C9CE}" type="datetime1">
              <a:rPr lang="fr-BE" smtClean="0"/>
              <a:t>28/08/21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4CE38DA-CA03-2F4C-9843-4B31F6F1E00F}"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5091763-3FFD-4C47-96A3-C814492BD11D}" type="datetime1">
              <a:rPr lang="fr-BE" smtClean="0"/>
              <a:t>28/08/21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914C497-5C0F-2748-8D0F-FEA069553250}" type="datetime1">
              <a:rPr lang="fr-BE" smtClean="0"/>
              <a:t>28/08/21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9730B-C5F1-1347-A302-76A267DD7DB7}" type="datetime1">
              <a:rPr lang="fr-BE" smtClean="0"/>
              <a:t>28/08/21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E6EAFA5-EE0E-2547-BC21-6D9180FAD0B2}"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37C94E4-5FA5-F640-BF6B-5E5528D9E8C7}" type="datetime1">
              <a:rPr lang="fr-BE" smtClean="0"/>
              <a:t>28/08/21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E9C168-D7AD-5149-869D-64508DAB3C88}" type="datetime1">
              <a:rPr lang="fr-BE" smtClean="0"/>
              <a:t>28/08/21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normAutofit fontScale="90000"/>
          </a:bodyPr>
          <a:lstStyle/>
          <a:p>
            <a:pPr algn="ctr"/>
            <a:r>
              <a:rPr lang="fr-FR" b="1" dirty="0"/>
              <a:t>LE « TUILAGE » EN PASTORALE </a:t>
            </a:r>
            <a:br>
              <a:rPr lang="fr-FR" b="1" dirty="0"/>
            </a:br>
            <a:r>
              <a:rPr lang="fr-FR" b="1" dirty="0"/>
              <a:t>OU </a:t>
            </a:r>
            <a:br>
              <a:rPr lang="fr-FR" b="1" dirty="0"/>
            </a:br>
            <a:r>
              <a:rPr lang="fr-FR" b="1" dirty="0"/>
              <a:t>COMMENT FAIRE DU NEUF SANS DÉSAVOUER LE PASSÉ ?</a:t>
            </a:r>
            <a:br>
              <a:rPr lang="fr-BE" dirty="0"/>
            </a:br>
            <a:endParaRPr lang="en-US"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a:xfrm>
            <a:off x="2334569" y="4777381"/>
            <a:ext cx="8915399" cy="1126283"/>
          </a:xfrm>
        </p:spPr>
        <p:txBody>
          <a:bodyPr>
            <a:normAutofit/>
          </a:bodyPr>
          <a:lstStyle/>
          <a:p>
            <a:r>
              <a:rPr lang="en-US" dirty="0"/>
              <a:t>Session </a:t>
            </a:r>
            <a:r>
              <a:rPr lang="en-US" dirty="0" err="1"/>
              <a:t>à</a:t>
            </a:r>
            <a:r>
              <a:rPr lang="en-US" dirty="0"/>
              <a:t> </a:t>
            </a:r>
            <a:r>
              <a:rPr lang="en-US" dirty="0" err="1"/>
              <a:t>Delémont</a:t>
            </a:r>
            <a:r>
              <a:rPr lang="en-US" dirty="0"/>
              <a:t>, </a:t>
            </a:r>
            <a:r>
              <a:rPr lang="en-US" dirty="0" err="1"/>
              <a:t>Septembre</a:t>
            </a:r>
            <a:r>
              <a:rPr lang="en-US" dirty="0"/>
              <a:t> 2021</a:t>
            </a:r>
          </a:p>
        </p:txBody>
      </p:sp>
      <p:sp>
        <p:nvSpPr>
          <p:cNvPr id="2" name="Espace réservé du numéro de diapositive 1">
            <a:extLst>
              <a:ext uri="{FF2B5EF4-FFF2-40B4-BE49-F238E27FC236}">
                <a16:creationId xmlns:a16="http://schemas.microsoft.com/office/drawing/2014/main" id="{F42C967D-665B-3D4F-B001-69CEE461EE44}"/>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8333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72186-1A47-4F4B-BD42-75749AD32AB0}"/>
              </a:ext>
            </a:extLst>
          </p:cNvPr>
          <p:cNvSpPr>
            <a:spLocks noGrp="1"/>
          </p:cNvSpPr>
          <p:nvPr>
            <p:ph type="title"/>
          </p:nvPr>
        </p:nvSpPr>
        <p:spPr/>
        <p:txBody>
          <a:bodyPr>
            <a:normAutofit/>
          </a:bodyPr>
          <a:lstStyle/>
          <a:p>
            <a:r>
              <a:rPr lang="fr-FR" dirty="0"/>
              <a:t>Accompagner un tuilage en pastorale:</a:t>
            </a:r>
            <a:br>
              <a:rPr lang="fr-FR" dirty="0"/>
            </a:br>
            <a:r>
              <a:rPr lang="fr-FR" dirty="0"/>
              <a:t>3. Volets organisationnels</a:t>
            </a:r>
          </a:p>
        </p:txBody>
      </p:sp>
      <p:sp>
        <p:nvSpPr>
          <p:cNvPr id="3" name="Espace réservé du contenu 2">
            <a:extLst>
              <a:ext uri="{FF2B5EF4-FFF2-40B4-BE49-F238E27FC236}">
                <a16:creationId xmlns:a16="http://schemas.microsoft.com/office/drawing/2014/main" id="{D7D68D90-F311-AD4A-B57E-B8B01202A6E8}"/>
              </a:ext>
            </a:extLst>
          </p:cNvPr>
          <p:cNvSpPr>
            <a:spLocks noGrp="1"/>
          </p:cNvSpPr>
          <p:nvPr>
            <p:ph idx="1"/>
          </p:nvPr>
        </p:nvSpPr>
        <p:spPr>
          <a:xfrm>
            <a:off x="2458584" y="4224977"/>
            <a:ext cx="8915400" cy="3777622"/>
          </a:xfrm>
        </p:spPr>
        <p:txBody>
          <a:bodyPr>
            <a:normAutofit/>
          </a:bodyPr>
          <a:lstStyle/>
          <a:p>
            <a:pPr marL="0" indent="0">
              <a:buNone/>
            </a:pPr>
            <a:r>
              <a:rPr lang="fr-FR" dirty="0">
                <a:solidFill>
                  <a:srgbClr val="FF0000"/>
                </a:solidFill>
              </a:rPr>
              <a:t>Les 3 niveaux de justification:</a:t>
            </a:r>
          </a:p>
          <a:p>
            <a:pPr marL="0" indent="0">
              <a:buNone/>
            </a:pPr>
            <a:endParaRPr lang="fr-FR" dirty="0">
              <a:solidFill>
                <a:srgbClr val="FF0000"/>
              </a:solidFill>
            </a:endParaRPr>
          </a:p>
          <a:p>
            <a:pPr>
              <a:buAutoNum type="alphaLcParenR"/>
            </a:pPr>
            <a:r>
              <a:rPr lang="fr-FR" dirty="0">
                <a:solidFill>
                  <a:schemeClr val="tx1"/>
                </a:solidFill>
              </a:rPr>
              <a:t>De manière fondamentale</a:t>
            </a:r>
          </a:p>
          <a:p>
            <a:pPr>
              <a:buAutoNum type="alphaLcParenR"/>
            </a:pPr>
            <a:r>
              <a:rPr lang="fr-FR" dirty="0">
                <a:solidFill>
                  <a:schemeClr val="tx1"/>
                </a:solidFill>
              </a:rPr>
              <a:t>Avec les agentes et agents de la pastorale</a:t>
            </a:r>
          </a:p>
          <a:p>
            <a:pPr>
              <a:buAutoNum type="alphaLcParenR"/>
            </a:pPr>
            <a:r>
              <a:rPr lang="fr-FR" dirty="0">
                <a:solidFill>
                  <a:schemeClr val="tx1"/>
                </a:solidFill>
              </a:rPr>
              <a:t>Auprès de tous les baptisés</a:t>
            </a:r>
          </a:p>
        </p:txBody>
      </p:sp>
      <p:sp>
        <p:nvSpPr>
          <p:cNvPr id="4" name="Espace réservé du numéro de diapositive 3">
            <a:extLst>
              <a:ext uri="{FF2B5EF4-FFF2-40B4-BE49-F238E27FC236}">
                <a16:creationId xmlns:a16="http://schemas.microsoft.com/office/drawing/2014/main" id="{44F75228-AA18-E24B-BF75-B10412CCED32}"/>
              </a:ext>
            </a:extLst>
          </p:cNvPr>
          <p:cNvSpPr>
            <a:spLocks noGrp="1"/>
          </p:cNvSpPr>
          <p:nvPr>
            <p:ph type="sldNum" sz="quarter" idx="12"/>
          </p:nvPr>
        </p:nvSpPr>
        <p:spPr/>
        <p:txBody>
          <a:bodyPr/>
          <a:lstStyle/>
          <a:p>
            <a:fld id="{D57F1E4F-1CFF-5643-939E-217C01CDF565}" type="slidenum">
              <a:rPr lang="en-US" smtClean="0"/>
              <a:pPr/>
              <a:t>10</a:t>
            </a:fld>
            <a:endParaRPr lang="en-US" dirty="0"/>
          </a:p>
        </p:txBody>
      </p:sp>
      <p:graphicFrame>
        <p:nvGraphicFramePr>
          <p:cNvPr id="5" name="Espace réservé du contenu 4">
            <a:extLst>
              <a:ext uri="{FF2B5EF4-FFF2-40B4-BE49-F238E27FC236}">
                <a16:creationId xmlns:a16="http://schemas.microsoft.com/office/drawing/2014/main" id="{1DB21CD1-4059-A64F-8CB2-3EA8722C83C8}"/>
              </a:ext>
            </a:extLst>
          </p:cNvPr>
          <p:cNvGraphicFramePr>
            <a:graphicFrameLocks/>
          </p:cNvGraphicFramePr>
          <p:nvPr>
            <p:extLst>
              <p:ext uri="{D42A27DB-BD31-4B8C-83A1-F6EECF244321}">
                <p14:modId xmlns:p14="http://schemas.microsoft.com/office/powerpoint/2010/main" val="1359773184"/>
              </p:ext>
            </p:extLst>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a:effectLst/>
                        </a:rPr>
                        <a:t>Volets organisationnels</a:t>
                      </a:r>
                      <a:endParaRPr lang="fr-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6. Les trois niveaux de justification</a:t>
                      </a:r>
                    </a:p>
                    <a:p>
                      <a:pPr>
                        <a:lnSpc>
                          <a:spcPct val="150000"/>
                        </a:lnSpc>
                        <a:spcAft>
                          <a:spcPts val="1000"/>
                        </a:spcAft>
                      </a:pPr>
                      <a:r>
                        <a:rPr lang="fr-BE" sz="1100" dirty="0">
                          <a:effectLst/>
                        </a:rPr>
                        <a:t>7. Les procédures de la mise en projet</a:t>
                      </a:r>
                    </a:p>
                    <a:p>
                      <a:pPr>
                        <a:lnSpc>
                          <a:spcPct val="150000"/>
                        </a:lnSpc>
                        <a:spcAft>
                          <a:spcPts val="1000"/>
                        </a:spcAft>
                      </a:pPr>
                      <a:r>
                        <a:rPr lang="fr-BE" sz="1100" dirty="0">
                          <a:effectLst/>
                        </a:rPr>
                        <a:t>8. La gestion du temps</a:t>
                      </a:r>
                    </a:p>
                  </a:txBody>
                  <a:tcPr marL="68580" marR="68580" marT="0" marB="0"/>
                </a:tc>
                <a:extLst>
                  <a:ext uri="{0D108BD9-81ED-4DB2-BD59-A6C34878D82A}">
                    <a16:rowId xmlns:a16="http://schemas.microsoft.com/office/drawing/2014/main" val="1298725436"/>
                  </a:ext>
                </a:extLst>
              </a:tr>
            </a:tbl>
          </a:graphicData>
        </a:graphic>
      </p:graphicFrame>
    </p:spTree>
    <p:extLst>
      <p:ext uri="{BB962C8B-B14F-4D97-AF65-F5344CB8AC3E}">
        <p14:creationId xmlns:p14="http://schemas.microsoft.com/office/powerpoint/2010/main" val="3182684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72186-1A47-4F4B-BD42-75749AD32AB0}"/>
              </a:ext>
            </a:extLst>
          </p:cNvPr>
          <p:cNvSpPr>
            <a:spLocks noGrp="1"/>
          </p:cNvSpPr>
          <p:nvPr>
            <p:ph type="title"/>
          </p:nvPr>
        </p:nvSpPr>
        <p:spPr/>
        <p:txBody>
          <a:bodyPr>
            <a:normAutofit/>
          </a:bodyPr>
          <a:lstStyle/>
          <a:p>
            <a:r>
              <a:rPr lang="fr-FR" dirty="0"/>
              <a:t>Accompagner un tuilage en pastorale:</a:t>
            </a:r>
            <a:br>
              <a:rPr lang="fr-FR" dirty="0"/>
            </a:br>
            <a:r>
              <a:rPr lang="fr-FR" dirty="0"/>
              <a:t>3. Volets organisationnels</a:t>
            </a:r>
          </a:p>
        </p:txBody>
      </p:sp>
      <p:sp>
        <p:nvSpPr>
          <p:cNvPr id="3" name="Espace réservé du contenu 2">
            <a:extLst>
              <a:ext uri="{FF2B5EF4-FFF2-40B4-BE49-F238E27FC236}">
                <a16:creationId xmlns:a16="http://schemas.microsoft.com/office/drawing/2014/main" id="{D7D68D90-F311-AD4A-B57E-B8B01202A6E8}"/>
              </a:ext>
            </a:extLst>
          </p:cNvPr>
          <p:cNvSpPr>
            <a:spLocks noGrp="1"/>
          </p:cNvSpPr>
          <p:nvPr>
            <p:ph idx="1"/>
          </p:nvPr>
        </p:nvSpPr>
        <p:spPr>
          <a:xfrm>
            <a:off x="1745673" y="4224977"/>
            <a:ext cx="9628311" cy="3777622"/>
          </a:xfrm>
        </p:spPr>
        <p:txBody>
          <a:bodyPr>
            <a:normAutofit/>
          </a:bodyPr>
          <a:lstStyle/>
          <a:p>
            <a:pPr marL="0" indent="0">
              <a:buNone/>
            </a:pPr>
            <a:r>
              <a:rPr lang="fr-FR" dirty="0">
                <a:solidFill>
                  <a:srgbClr val="FF0000"/>
                </a:solidFill>
              </a:rPr>
              <a:t>Les procédures de mise en route</a:t>
            </a:r>
          </a:p>
          <a:p>
            <a:r>
              <a:rPr lang="fr-CA" dirty="0"/>
              <a:t>Donner de nouvelles orientations à la pastorale entraîne le plus souvent des « turbulences » . Mettre en place d’autres modes de fonctionnement, expérimenter une nouvelle répartition des tâches au sein d’une communauté chrétienne, modifier la pratique ancienne pour la préparation des sacrements de l’initiation, voilà autant de décisions qui invitent certes à une heureuse créativité, mais qui peuvent pour un temps générer de l’agitation, voire un sentiment de chaos. L’audace et le courage pour de nécessaires réformes appellent aussi une intelligence pratique des mises en œuvre</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44F75228-AA18-E24B-BF75-B10412CCED32}"/>
              </a:ext>
            </a:extLst>
          </p:cNvPr>
          <p:cNvSpPr>
            <a:spLocks noGrp="1"/>
          </p:cNvSpPr>
          <p:nvPr>
            <p:ph type="sldNum" sz="quarter" idx="12"/>
          </p:nvPr>
        </p:nvSpPr>
        <p:spPr/>
        <p:txBody>
          <a:bodyPr/>
          <a:lstStyle/>
          <a:p>
            <a:fld id="{D57F1E4F-1CFF-5643-939E-217C01CDF565}" type="slidenum">
              <a:rPr lang="en-US" smtClean="0"/>
              <a:pPr/>
              <a:t>11</a:t>
            </a:fld>
            <a:endParaRPr lang="en-US" dirty="0"/>
          </a:p>
        </p:txBody>
      </p:sp>
      <p:graphicFrame>
        <p:nvGraphicFramePr>
          <p:cNvPr id="5" name="Espace réservé du contenu 4">
            <a:extLst>
              <a:ext uri="{FF2B5EF4-FFF2-40B4-BE49-F238E27FC236}">
                <a16:creationId xmlns:a16="http://schemas.microsoft.com/office/drawing/2014/main" id="{1DB21CD1-4059-A64F-8CB2-3EA8722C83C8}"/>
              </a:ext>
            </a:extLst>
          </p:cNvPr>
          <p:cNvGraphicFramePr>
            <a:graphicFrameLocks/>
          </p:cNvGraphicFramePr>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a:effectLst/>
                        </a:rPr>
                        <a:t>Volets organisationnels</a:t>
                      </a:r>
                      <a:endParaRPr lang="fr-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6. Les trois niveaux de justification</a:t>
                      </a:r>
                    </a:p>
                    <a:p>
                      <a:pPr>
                        <a:lnSpc>
                          <a:spcPct val="150000"/>
                        </a:lnSpc>
                        <a:spcAft>
                          <a:spcPts val="1000"/>
                        </a:spcAft>
                      </a:pPr>
                      <a:r>
                        <a:rPr lang="fr-BE" sz="1100" dirty="0">
                          <a:effectLst/>
                        </a:rPr>
                        <a:t>7. Les procédures de la mise en projet</a:t>
                      </a:r>
                    </a:p>
                    <a:p>
                      <a:pPr>
                        <a:lnSpc>
                          <a:spcPct val="150000"/>
                        </a:lnSpc>
                        <a:spcAft>
                          <a:spcPts val="1000"/>
                        </a:spcAft>
                      </a:pPr>
                      <a:r>
                        <a:rPr lang="fr-BE" sz="1100" dirty="0">
                          <a:effectLst/>
                        </a:rPr>
                        <a:t>8. La gestion du temps</a:t>
                      </a:r>
                    </a:p>
                  </a:txBody>
                  <a:tcPr marL="68580" marR="68580" marT="0" marB="0"/>
                </a:tc>
                <a:extLst>
                  <a:ext uri="{0D108BD9-81ED-4DB2-BD59-A6C34878D82A}">
                    <a16:rowId xmlns:a16="http://schemas.microsoft.com/office/drawing/2014/main" val="1298725436"/>
                  </a:ext>
                </a:extLst>
              </a:tr>
            </a:tbl>
          </a:graphicData>
        </a:graphic>
      </p:graphicFrame>
    </p:spTree>
    <p:extLst>
      <p:ext uri="{BB962C8B-B14F-4D97-AF65-F5344CB8AC3E}">
        <p14:creationId xmlns:p14="http://schemas.microsoft.com/office/powerpoint/2010/main" val="209603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372186-1A47-4F4B-BD42-75749AD32AB0}"/>
              </a:ext>
            </a:extLst>
          </p:cNvPr>
          <p:cNvSpPr>
            <a:spLocks noGrp="1"/>
          </p:cNvSpPr>
          <p:nvPr>
            <p:ph type="title"/>
          </p:nvPr>
        </p:nvSpPr>
        <p:spPr/>
        <p:txBody>
          <a:bodyPr>
            <a:normAutofit/>
          </a:bodyPr>
          <a:lstStyle/>
          <a:p>
            <a:r>
              <a:rPr lang="fr-FR" dirty="0"/>
              <a:t>Accompagner un tuilage en pastorale:</a:t>
            </a:r>
            <a:br>
              <a:rPr lang="fr-FR" dirty="0"/>
            </a:br>
            <a:r>
              <a:rPr lang="fr-FR" dirty="0"/>
              <a:t>3. Volets organisationnels</a:t>
            </a:r>
          </a:p>
        </p:txBody>
      </p:sp>
      <p:sp>
        <p:nvSpPr>
          <p:cNvPr id="3" name="Espace réservé du contenu 2">
            <a:extLst>
              <a:ext uri="{FF2B5EF4-FFF2-40B4-BE49-F238E27FC236}">
                <a16:creationId xmlns:a16="http://schemas.microsoft.com/office/drawing/2014/main" id="{D7D68D90-F311-AD4A-B57E-B8B01202A6E8}"/>
              </a:ext>
            </a:extLst>
          </p:cNvPr>
          <p:cNvSpPr>
            <a:spLocks noGrp="1"/>
          </p:cNvSpPr>
          <p:nvPr>
            <p:ph idx="1"/>
          </p:nvPr>
        </p:nvSpPr>
        <p:spPr>
          <a:xfrm>
            <a:off x="1626919" y="4224977"/>
            <a:ext cx="10105902" cy="2633023"/>
          </a:xfrm>
        </p:spPr>
        <p:txBody>
          <a:bodyPr>
            <a:normAutofit lnSpcReduction="10000"/>
          </a:bodyPr>
          <a:lstStyle/>
          <a:p>
            <a:pPr marL="0" indent="0">
              <a:buNone/>
            </a:pPr>
            <a:r>
              <a:rPr lang="fr-FR" dirty="0">
                <a:solidFill>
                  <a:srgbClr val="FF0000"/>
                </a:solidFill>
              </a:rPr>
              <a:t>La gestion du temps</a:t>
            </a:r>
          </a:p>
          <a:p>
            <a:pPr lvl="0"/>
            <a:r>
              <a:rPr lang="fr-BE" dirty="0"/>
              <a:t>Quel est le temps qui sera dégagé et donc quelles seront les autres activités qui seront désinvesties pour libérer un espace de disponibilité pour l’accompagnement du renouveau ?</a:t>
            </a:r>
          </a:p>
          <a:p>
            <a:pPr lvl="0"/>
            <a:r>
              <a:rPr lang="fr-BE" dirty="0"/>
              <a:t>Quelles sont les personnes désignées pour « garder un œil » sur le temps : par rapport à un projet établi, qu’en est-il du respect des diverses échéances ?</a:t>
            </a:r>
          </a:p>
          <a:p>
            <a:pPr lvl="0"/>
            <a:r>
              <a:rPr lang="fr-BE" dirty="0"/>
              <a:t>Quels sont les bons moments pour annoncer une transition, pour lancer le processus, pour l’évaluer ?</a:t>
            </a:r>
          </a:p>
          <a:p>
            <a:pPr marL="0" indent="0">
              <a:buNone/>
            </a:pP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44F75228-AA18-E24B-BF75-B10412CCED32}"/>
              </a:ext>
            </a:extLst>
          </p:cNvPr>
          <p:cNvSpPr>
            <a:spLocks noGrp="1"/>
          </p:cNvSpPr>
          <p:nvPr>
            <p:ph type="sldNum" sz="quarter" idx="12"/>
          </p:nvPr>
        </p:nvSpPr>
        <p:spPr/>
        <p:txBody>
          <a:bodyPr/>
          <a:lstStyle/>
          <a:p>
            <a:fld id="{D57F1E4F-1CFF-5643-939E-217C01CDF565}" type="slidenum">
              <a:rPr lang="en-US" smtClean="0"/>
              <a:pPr/>
              <a:t>12</a:t>
            </a:fld>
            <a:endParaRPr lang="en-US" dirty="0"/>
          </a:p>
        </p:txBody>
      </p:sp>
      <p:graphicFrame>
        <p:nvGraphicFramePr>
          <p:cNvPr id="5" name="Espace réservé du contenu 4">
            <a:extLst>
              <a:ext uri="{FF2B5EF4-FFF2-40B4-BE49-F238E27FC236}">
                <a16:creationId xmlns:a16="http://schemas.microsoft.com/office/drawing/2014/main" id="{1DB21CD1-4059-A64F-8CB2-3EA8722C83C8}"/>
              </a:ext>
            </a:extLst>
          </p:cNvPr>
          <p:cNvGraphicFramePr>
            <a:graphicFrameLocks/>
          </p:cNvGraphicFramePr>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a:effectLst/>
                        </a:rPr>
                        <a:t>Volets organisationnels</a:t>
                      </a:r>
                      <a:endParaRPr lang="fr-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6. Les trois niveaux de justification</a:t>
                      </a:r>
                    </a:p>
                    <a:p>
                      <a:pPr>
                        <a:lnSpc>
                          <a:spcPct val="150000"/>
                        </a:lnSpc>
                        <a:spcAft>
                          <a:spcPts val="1000"/>
                        </a:spcAft>
                      </a:pPr>
                      <a:r>
                        <a:rPr lang="fr-BE" sz="1100" dirty="0">
                          <a:effectLst/>
                        </a:rPr>
                        <a:t>7. Les procédures de la mise en projet</a:t>
                      </a:r>
                    </a:p>
                    <a:p>
                      <a:pPr>
                        <a:lnSpc>
                          <a:spcPct val="150000"/>
                        </a:lnSpc>
                        <a:spcAft>
                          <a:spcPts val="1000"/>
                        </a:spcAft>
                      </a:pPr>
                      <a:r>
                        <a:rPr lang="fr-BE" sz="1100" dirty="0">
                          <a:effectLst/>
                        </a:rPr>
                        <a:t>8. La gestion du temps</a:t>
                      </a:r>
                    </a:p>
                  </a:txBody>
                  <a:tcPr marL="68580" marR="68580" marT="0" marB="0"/>
                </a:tc>
                <a:extLst>
                  <a:ext uri="{0D108BD9-81ED-4DB2-BD59-A6C34878D82A}">
                    <a16:rowId xmlns:a16="http://schemas.microsoft.com/office/drawing/2014/main" val="1298725436"/>
                  </a:ext>
                </a:extLst>
              </a:tr>
            </a:tbl>
          </a:graphicData>
        </a:graphic>
      </p:graphicFrame>
    </p:spTree>
    <p:extLst>
      <p:ext uri="{BB962C8B-B14F-4D97-AF65-F5344CB8AC3E}">
        <p14:creationId xmlns:p14="http://schemas.microsoft.com/office/powerpoint/2010/main" val="1565506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B9840C1F-BF64-B648-BCBA-3FA78253551A}"/>
              </a:ext>
            </a:extLst>
          </p:cNvPr>
          <p:cNvSpPr>
            <a:spLocks noGrp="1"/>
          </p:cNvSpPr>
          <p:nvPr>
            <p:ph type="title"/>
          </p:nvPr>
        </p:nvSpPr>
        <p:spPr/>
        <p:txBody>
          <a:bodyPr/>
          <a:lstStyle/>
          <a:p>
            <a:r>
              <a:rPr lang="fr-FR" dirty="0"/>
              <a:t>Aller plus loin?</a:t>
            </a:r>
          </a:p>
        </p:txBody>
      </p:sp>
      <p:pic>
        <p:nvPicPr>
          <p:cNvPr id="6" name="Espace réservé du contenu 5">
            <a:extLst>
              <a:ext uri="{FF2B5EF4-FFF2-40B4-BE49-F238E27FC236}">
                <a16:creationId xmlns:a16="http://schemas.microsoft.com/office/drawing/2014/main" id="{121C28BC-4E20-A34C-BB80-F032777DFAF8}"/>
              </a:ext>
            </a:extLst>
          </p:cNvPr>
          <p:cNvPicPr>
            <a:picLocks noGrp="1" noChangeAspect="1"/>
          </p:cNvPicPr>
          <p:nvPr>
            <p:ph idx="1"/>
          </p:nvPr>
        </p:nvPicPr>
        <p:blipFill>
          <a:blip r:embed="rId2"/>
          <a:stretch>
            <a:fillRect/>
          </a:stretch>
        </p:blipFill>
        <p:spPr>
          <a:xfrm>
            <a:off x="2243800" y="2026722"/>
            <a:ext cx="2457282" cy="3778250"/>
          </a:xfrm>
        </p:spPr>
      </p:pic>
      <p:sp>
        <p:nvSpPr>
          <p:cNvPr id="4" name="Espace réservé du numéro de diapositive 3">
            <a:extLst>
              <a:ext uri="{FF2B5EF4-FFF2-40B4-BE49-F238E27FC236}">
                <a16:creationId xmlns:a16="http://schemas.microsoft.com/office/drawing/2014/main" id="{7548B40D-DDC1-D448-8AC5-99E075E355CF}"/>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8" name="ZoneTexte 7">
            <a:extLst>
              <a:ext uri="{FF2B5EF4-FFF2-40B4-BE49-F238E27FC236}">
                <a16:creationId xmlns:a16="http://schemas.microsoft.com/office/drawing/2014/main" id="{A46662A9-87AC-5C4B-91C7-DB5801B72D3D}"/>
              </a:ext>
            </a:extLst>
          </p:cNvPr>
          <p:cNvSpPr txBox="1"/>
          <p:nvPr/>
        </p:nvSpPr>
        <p:spPr>
          <a:xfrm>
            <a:off x="6519553" y="624110"/>
            <a:ext cx="4985059" cy="2308324"/>
          </a:xfrm>
          <a:prstGeom prst="rect">
            <a:avLst/>
          </a:prstGeom>
          <a:noFill/>
        </p:spPr>
        <p:txBody>
          <a:bodyPr wrap="square" rtlCol="0">
            <a:spAutoFit/>
          </a:bodyPr>
          <a:lstStyle/>
          <a:p>
            <a:r>
              <a:rPr lang="fr-FR" dirty="0"/>
              <a:t>« L’enjeu principal de cette mutation « missionnaire » que beaucoup de « guetteurs » chrétiens perçoivent déjà à l’œuvre et que le théologien doit penser, est le </a:t>
            </a:r>
            <a:r>
              <a:rPr lang="fr-FR" i="1" dirty="0"/>
              <a:t>déplacement du « sujet » ecclésial</a:t>
            </a:r>
            <a:r>
              <a:rPr lang="fr-FR" dirty="0"/>
              <a:t>, passant du prêtre post-tridentin (…) vers la communauté ecclésiale.</a:t>
            </a:r>
            <a:endParaRPr lang="fr-BE" dirty="0"/>
          </a:p>
          <a:p>
            <a:endParaRPr lang="fr-FR" dirty="0"/>
          </a:p>
        </p:txBody>
      </p:sp>
      <p:sp>
        <p:nvSpPr>
          <p:cNvPr id="9" name="ZoneTexte 8">
            <a:extLst>
              <a:ext uri="{FF2B5EF4-FFF2-40B4-BE49-F238E27FC236}">
                <a16:creationId xmlns:a16="http://schemas.microsoft.com/office/drawing/2014/main" id="{DA2BF49C-AB4C-684C-A38E-B72443108459}"/>
              </a:ext>
            </a:extLst>
          </p:cNvPr>
          <p:cNvSpPr txBox="1"/>
          <p:nvPr/>
        </p:nvSpPr>
        <p:spPr>
          <a:xfrm>
            <a:off x="5201392" y="3230088"/>
            <a:ext cx="6303220" cy="3416320"/>
          </a:xfrm>
          <a:prstGeom prst="rect">
            <a:avLst/>
          </a:prstGeom>
          <a:noFill/>
        </p:spPr>
        <p:txBody>
          <a:bodyPr wrap="square" rtlCol="0">
            <a:spAutoFit/>
          </a:bodyPr>
          <a:lstStyle/>
          <a:p>
            <a:r>
              <a:rPr lang="fr-FR" dirty="0"/>
              <a:t>L’Église baptismale entre tous les chrétiens et chrétiennes, considérés par le pape François comme « disciples-missionnaires » (Evangelii Gaudium, 24, 40, 50) se trouve au fondement de cette nouvelle figure de l’Église, explicitée et orientée par 3 paramètres théologiques dont on découvre aujourd’hui le  lien intrinsèque : le « sens de la foi » (</a:t>
            </a:r>
            <a:r>
              <a:rPr lang="fr-FR" i="1" dirty="0"/>
              <a:t>sensus fidei</a:t>
            </a:r>
            <a:r>
              <a:rPr lang="fr-FR" dirty="0"/>
              <a:t>) des disciples missionnaires (EG 120), s’exprimant à travers des charismes divers, et la « délibération synodale », permettant de maintenir la vise pneumatologique, à savoir le bien de tous (1 CO 12)</a:t>
            </a:r>
            <a:endParaRPr lang="fr-BE" dirty="0"/>
          </a:p>
          <a:p>
            <a:endParaRPr lang="fr-FR" dirty="0"/>
          </a:p>
        </p:txBody>
      </p:sp>
    </p:spTree>
    <p:extLst>
      <p:ext uri="{BB962C8B-B14F-4D97-AF65-F5344CB8AC3E}">
        <p14:creationId xmlns:p14="http://schemas.microsoft.com/office/powerpoint/2010/main" val="131922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B9840C1F-BF64-B648-BCBA-3FA78253551A}"/>
              </a:ext>
            </a:extLst>
          </p:cNvPr>
          <p:cNvSpPr>
            <a:spLocks noGrp="1"/>
          </p:cNvSpPr>
          <p:nvPr>
            <p:ph type="title"/>
          </p:nvPr>
        </p:nvSpPr>
        <p:spPr/>
        <p:txBody>
          <a:bodyPr/>
          <a:lstStyle/>
          <a:p>
            <a:r>
              <a:rPr lang="fr-FR" dirty="0"/>
              <a:t>Aller plus loin?</a:t>
            </a:r>
          </a:p>
        </p:txBody>
      </p:sp>
      <p:pic>
        <p:nvPicPr>
          <p:cNvPr id="6" name="Espace réservé du contenu 5">
            <a:extLst>
              <a:ext uri="{FF2B5EF4-FFF2-40B4-BE49-F238E27FC236}">
                <a16:creationId xmlns:a16="http://schemas.microsoft.com/office/drawing/2014/main" id="{121C28BC-4E20-A34C-BB80-F032777DFAF8}"/>
              </a:ext>
            </a:extLst>
          </p:cNvPr>
          <p:cNvPicPr>
            <a:picLocks noGrp="1" noChangeAspect="1"/>
          </p:cNvPicPr>
          <p:nvPr>
            <p:ph idx="1"/>
          </p:nvPr>
        </p:nvPicPr>
        <p:blipFill>
          <a:blip r:embed="rId2"/>
          <a:stretch>
            <a:fillRect/>
          </a:stretch>
        </p:blipFill>
        <p:spPr>
          <a:xfrm>
            <a:off x="2243800" y="2026722"/>
            <a:ext cx="2457282" cy="3778250"/>
          </a:xfrm>
        </p:spPr>
      </p:pic>
      <p:sp>
        <p:nvSpPr>
          <p:cNvPr id="4" name="Espace réservé du numéro de diapositive 3">
            <a:extLst>
              <a:ext uri="{FF2B5EF4-FFF2-40B4-BE49-F238E27FC236}">
                <a16:creationId xmlns:a16="http://schemas.microsoft.com/office/drawing/2014/main" id="{7548B40D-DDC1-D448-8AC5-99E075E355CF}"/>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9" name="ZoneTexte 8">
            <a:extLst>
              <a:ext uri="{FF2B5EF4-FFF2-40B4-BE49-F238E27FC236}">
                <a16:creationId xmlns:a16="http://schemas.microsoft.com/office/drawing/2014/main" id="{DA2BF49C-AB4C-684C-A38E-B72443108459}"/>
              </a:ext>
            </a:extLst>
          </p:cNvPr>
          <p:cNvSpPr txBox="1"/>
          <p:nvPr/>
        </p:nvSpPr>
        <p:spPr>
          <a:xfrm>
            <a:off x="5343897" y="1515190"/>
            <a:ext cx="6303220" cy="5078313"/>
          </a:xfrm>
          <a:prstGeom prst="rect">
            <a:avLst/>
          </a:prstGeom>
          <a:noFill/>
        </p:spPr>
        <p:txBody>
          <a:bodyPr wrap="square" rtlCol="0">
            <a:spAutoFit/>
          </a:bodyPr>
          <a:lstStyle/>
          <a:p>
            <a:r>
              <a:rPr lang="fr-FR" dirty="0"/>
              <a:t>Cette question arrive trop tôt pour ceux, nombreux, qui ne pensent qu’à combler la pénurie de plus en plus alarmante de clercs ; elle se pose au bon moment pour les guetteurs qui contemplent déjà, ici et là, des déplacements réussis vers des communautés-sujets missionnaires et qui perçoivent l’activation, par tel pasteur, du « sens de la foi » et de la structure charismatique et synodale de l’Église.</a:t>
            </a:r>
            <a:endParaRPr lang="fr-BE" dirty="0"/>
          </a:p>
          <a:p>
            <a:r>
              <a:rPr lang="fr-FR" dirty="0"/>
              <a:t> </a:t>
            </a:r>
            <a:endParaRPr lang="fr-BE" dirty="0"/>
          </a:p>
          <a:p>
            <a:r>
              <a:rPr lang="fr-FR" dirty="0"/>
              <a:t>Le frein vient donc d’un universalisme latin, peu sensible à la diversité polyédrique, voire œcuménique et pneumatologique des cultures et des Églises. Seule pourtant la création de véritables laboratoires locaux, disons d’ « espaces amazoniens » en Europe de l’ouest, permettrait aux communautés chrétiennes de répondre aux défis que pose notre « Galilée » (p. 582-583)</a:t>
            </a:r>
            <a:endParaRPr lang="fr-BE" dirty="0"/>
          </a:p>
          <a:p>
            <a:endParaRPr lang="fr-FR" dirty="0"/>
          </a:p>
        </p:txBody>
      </p:sp>
    </p:spTree>
    <p:extLst>
      <p:ext uri="{BB962C8B-B14F-4D97-AF65-F5344CB8AC3E}">
        <p14:creationId xmlns:p14="http://schemas.microsoft.com/office/powerpoint/2010/main" val="2708229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75C3675-244E-AA4A-B822-F5305A77DD2D}"/>
              </a:ext>
            </a:extLst>
          </p:cNvPr>
          <p:cNvSpPr>
            <a:spLocks noGrp="1"/>
          </p:cNvSpPr>
          <p:nvPr>
            <p:ph type="title"/>
          </p:nvPr>
        </p:nvSpPr>
        <p:spPr/>
        <p:txBody>
          <a:bodyPr/>
          <a:lstStyle/>
          <a:p>
            <a:r>
              <a:rPr lang="fr-FR" dirty="0"/>
              <a:t> 6</a:t>
            </a:r>
            <a:r>
              <a:rPr lang="fr-FR" baseline="30000" dirty="0"/>
              <a:t>ème</a:t>
            </a:r>
            <a:r>
              <a:rPr lang="fr-FR" dirty="0"/>
              <a:t> section</a:t>
            </a:r>
          </a:p>
        </p:txBody>
      </p:sp>
      <p:sp>
        <p:nvSpPr>
          <p:cNvPr id="3" name="Espace réservé du texte 2">
            <a:extLst>
              <a:ext uri="{FF2B5EF4-FFF2-40B4-BE49-F238E27FC236}">
                <a16:creationId xmlns:a16="http://schemas.microsoft.com/office/drawing/2014/main" id="{63DCE1DB-15DA-BE41-A471-5318A9F106EC}"/>
              </a:ext>
            </a:extLst>
          </p:cNvPr>
          <p:cNvSpPr>
            <a:spLocks noGrp="1"/>
          </p:cNvSpPr>
          <p:nvPr>
            <p:ph type="body" sz="half" idx="2"/>
          </p:nvPr>
        </p:nvSpPr>
        <p:spPr/>
        <p:txBody>
          <a:bodyPr>
            <a:normAutofit/>
          </a:bodyPr>
          <a:lstStyle/>
          <a:p>
            <a:pPr algn="ctr"/>
            <a:r>
              <a:rPr lang="fr-FR" sz="3600" b="1" dirty="0">
                <a:solidFill>
                  <a:srgbClr val="FF0000"/>
                </a:solidFill>
              </a:rPr>
              <a:t>Soyons très concrets</a:t>
            </a:r>
          </a:p>
        </p:txBody>
      </p:sp>
      <p:sp>
        <p:nvSpPr>
          <p:cNvPr id="2" name="Espace réservé du numéro de diapositive 1">
            <a:extLst>
              <a:ext uri="{FF2B5EF4-FFF2-40B4-BE49-F238E27FC236}">
                <a16:creationId xmlns:a16="http://schemas.microsoft.com/office/drawing/2014/main" id="{D489A4E1-F5FD-8243-914E-D45250CED473}"/>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81083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021B9-629C-0E4E-B9BA-973C14372569}"/>
              </a:ext>
            </a:extLst>
          </p:cNvPr>
          <p:cNvSpPr>
            <a:spLocks noGrp="1"/>
          </p:cNvSpPr>
          <p:nvPr>
            <p:ph type="title"/>
          </p:nvPr>
        </p:nvSpPr>
        <p:spPr/>
        <p:txBody>
          <a:bodyPr/>
          <a:lstStyle/>
          <a:p>
            <a:r>
              <a:rPr lang="fr-FR" dirty="0"/>
              <a:t>Accompagner un tuilage en pastorale</a:t>
            </a:r>
          </a:p>
        </p:txBody>
      </p:sp>
      <p:graphicFrame>
        <p:nvGraphicFramePr>
          <p:cNvPr id="5" name="Espace réservé du contenu 4">
            <a:extLst>
              <a:ext uri="{FF2B5EF4-FFF2-40B4-BE49-F238E27FC236}">
                <a16:creationId xmlns:a16="http://schemas.microsoft.com/office/drawing/2014/main" id="{30E91055-B5FF-394E-8FEB-C6006D28F6A8}"/>
              </a:ext>
            </a:extLst>
          </p:cNvPr>
          <p:cNvGraphicFramePr>
            <a:graphicFrameLocks noGrp="1"/>
          </p:cNvGraphicFramePr>
          <p:nvPr>
            <p:ph idx="1"/>
            <p:extLst>
              <p:ext uri="{D42A27DB-BD31-4B8C-83A1-F6EECF244321}">
                <p14:modId xmlns:p14="http://schemas.microsoft.com/office/powerpoint/2010/main" val="1932510559"/>
              </p:ext>
            </p:extLst>
          </p:nvPr>
        </p:nvGraphicFramePr>
        <p:xfrm>
          <a:off x="2592925" y="2185059"/>
          <a:ext cx="8249246" cy="417353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666216">
                <a:tc>
                  <a:txBody>
                    <a:bodyPr/>
                    <a:lstStyle/>
                    <a:p>
                      <a:pPr>
                        <a:lnSpc>
                          <a:spcPct val="150000"/>
                        </a:lnSpc>
                        <a:spcAft>
                          <a:spcPts val="1000"/>
                        </a:spcAft>
                      </a:pPr>
                      <a:r>
                        <a:rPr lang="fr-BE" sz="1100" dirty="0">
                          <a:effectLst/>
                        </a:rPr>
                        <a:t>Discernement spirituel et théologique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1.  Questionnement théologique</a:t>
                      </a:r>
                    </a:p>
                    <a:p>
                      <a:pPr>
                        <a:lnSpc>
                          <a:spcPct val="150000"/>
                        </a:lnSpc>
                        <a:spcAft>
                          <a:spcPts val="1000"/>
                        </a:spcAft>
                      </a:pPr>
                      <a:r>
                        <a:rPr lang="fr-BE" sz="1100" dirty="0">
                          <a:effectLst/>
                        </a:rPr>
                        <a:t>2. Attitude spirituelle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7421595"/>
                  </a:ext>
                </a:extLst>
              </a:tr>
              <a:tr h="1503024">
                <a:tc>
                  <a:txBody>
                    <a:bodyPr/>
                    <a:lstStyle/>
                    <a:p>
                      <a:pPr>
                        <a:lnSpc>
                          <a:spcPct val="150000"/>
                        </a:lnSpc>
                        <a:spcAft>
                          <a:spcPts val="1000"/>
                        </a:spcAft>
                      </a:pPr>
                      <a:r>
                        <a:rPr lang="fr-BE" sz="1100" dirty="0">
                          <a:effectLst/>
                        </a:rPr>
                        <a:t>Implications personnelles et relationnelles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3. Le discernement des possibles</a:t>
                      </a:r>
                    </a:p>
                    <a:p>
                      <a:pPr>
                        <a:lnSpc>
                          <a:spcPct val="150000"/>
                        </a:lnSpc>
                        <a:spcAft>
                          <a:spcPts val="1000"/>
                        </a:spcAft>
                      </a:pPr>
                      <a:r>
                        <a:rPr lang="fr-BE" sz="1100" dirty="0">
                          <a:effectLst/>
                        </a:rPr>
                        <a:t>4. Le rôle du groupe</a:t>
                      </a:r>
                    </a:p>
                    <a:p>
                      <a:pPr>
                        <a:lnSpc>
                          <a:spcPct val="150000"/>
                        </a:lnSpc>
                        <a:spcAft>
                          <a:spcPts val="1000"/>
                        </a:spcAft>
                      </a:pPr>
                      <a:r>
                        <a:rPr lang="fr-BE" sz="1100" dirty="0">
                          <a:effectLst/>
                        </a:rPr>
                        <a:t>5. La nécessité de la formation</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781718"/>
                  </a:ext>
                </a:extLst>
              </a:tr>
              <a:tr h="1503024">
                <a:tc>
                  <a:txBody>
                    <a:bodyPr/>
                    <a:lstStyle/>
                    <a:p>
                      <a:pPr>
                        <a:lnSpc>
                          <a:spcPct val="150000"/>
                        </a:lnSpc>
                        <a:spcAft>
                          <a:spcPts val="1000"/>
                        </a:spcAft>
                      </a:pPr>
                      <a:r>
                        <a:rPr lang="fr-BE" sz="1100">
                          <a:effectLst/>
                        </a:rPr>
                        <a:t>Volets organisationnels</a:t>
                      </a:r>
                      <a:endParaRPr lang="fr-B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6. Les trois niveaux de justification</a:t>
                      </a:r>
                    </a:p>
                    <a:p>
                      <a:pPr>
                        <a:lnSpc>
                          <a:spcPct val="150000"/>
                        </a:lnSpc>
                        <a:spcAft>
                          <a:spcPts val="1000"/>
                        </a:spcAft>
                      </a:pPr>
                      <a:r>
                        <a:rPr lang="fr-BE" sz="1100" dirty="0">
                          <a:effectLst/>
                        </a:rPr>
                        <a:t>7. Les procédures de la mise en projet</a:t>
                      </a:r>
                    </a:p>
                    <a:p>
                      <a:pPr>
                        <a:lnSpc>
                          <a:spcPct val="150000"/>
                        </a:lnSpc>
                        <a:spcAft>
                          <a:spcPts val="1000"/>
                        </a:spcAft>
                      </a:pPr>
                      <a:r>
                        <a:rPr lang="fr-BE" sz="1100" dirty="0">
                          <a:effectLst/>
                        </a:rPr>
                        <a:t>8. La gestion du temps</a:t>
                      </a:r>
                    </a:p>
                  </a:txBody>
                  <a:tcPr marL="68580" marR="68580" marT="0" marB="0"/>
                </a:tc>
                <a:extLst>
                  <a:ext uri="{0D108BD9-81ED-4DB2-BD59-A6C34878D82A}">
                    <a16:rowId xmlns:a16="http://schemas.microsoft.com/office/drawing/2014/main" val="1298725436"/>
                  </a:ext>
                </a:extLst>
              </a:tr>
            </a:tbl>
          </a:graphicData>
        </a:graphic>
      </p:graphicFrame>
      <p:sp>
        <p:nvSpPr>
          <p:cNvPr id="4" name="Espace réservé du numéro de diapositive 3">
            <a:extLst>
              <a:ext uri="{FF2B5EF4-FFF2-40B4-BE49-F238E27FC236}">
                <a16:creationId xmlns:a16="http://schemas.microsoft.com/office/drawing/2014/main" id="{44295975-EC01-A94E-A96C-4A0259A49E70}"/>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23343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6E939-7548-1641-A609-D17C25AF1D12}"/>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1. Discernement spirituel et théologique</a:t>
            </a:r>
          </a:p>
        </p:txBody>
      </p:sp>
      <p:graphicFrame>
        <p:nvGraphicFramePr>
          <p:cNvPr id="5" name="Espace réservé du contenu 4">
            <a:extLst>
              <a:ext uri="{FF2B5EF4-FFF2-40B4-BE49-F238E27FC236}">
                <a16:creationId xmlns:a16="http://schemas.microsoft.com/office/drawing/2014/main" id="{06B34040-7136-AB4F-83B7-C3058EDEAF57}"/>
              </a:ext>
            </a:extLst>
          </p:cNvPr>
          <p:cNvGraphicFramePr>
            <a:graphicFrameLocks noGrp="1"/>
          </p:cNvGraphicFramePr>
          <p:nvPr>
            <p:ph idx="1"/>
          </p:nvPr>
        </p:nvGraphicFramePr>
        <p:xfrm>
          <a:off x="2589213" y="2133600"/>
          <a:ext cx="8249246" cy="1167485"/>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428394437"/>
                    </a:ext>
                  </a:extLst>
                </a:gridCol>
                <a:gridCol w="4124623">
                  <a:extLst>
                    <a:ext uri="{9D8B030D-6E8A-4147-A177-3AD203B41FA5}">
                      <a16:colId xmlns:a16="http://schemas.microsoft.com/office/drawing/2014/main" val="3647521925"/>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1793787"/>
                  </a:ext>
                </a:extLst>
              </a:tr>
              <a:tr h="666216">
                <a:tc>
                  <a:txBody>
                    <a:bodyPr/>
                    <a:lstStyle/>
                    <a:p>
                      <a:pPr>
                        <a:lnSpc>
                          <a:spcPct val="150000"/>
                        </a:lnSpc>
                        <a:spcAft>
                          <a:spcPts val="1000"/>
                        </a:spcAft>
                      </a:pPr>
                      <a:r>
                        <a:rPr lang="fr-BE" sz="1100" dirty="0">
                          <a:effectLst/>
                        </a:rPr>
                        <a:t>Discernement spirituel et théologique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1.  Questionnement théologique</a:t>
                      </a:r>
                    </a:p>
                    <a:p>
                      <a:pPr>
                        <a:lnSpc>
                          <a:spcPct val="150000"/>
                        </a:lnSpc>
                        <a:spcAft>
                          <a:spcPts val="1000"/>
                        </a:spcAft>
                      </a:pPr>
                      <a:r>
                        <a:rPr lang="fr-BE" sz="1100" dirty="0">
                          <a:effectLst/>
                        </a:rPr>
                        <a:t>2. Attitude spirituelle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099625"/>
                  </a:ext>
                </a:extLst>
              </a:tr>
            </a:tbl>
          </a:graphicData>
        </a:graphic>
      </p:graphicFrame>
      <p:sp>
        <p:nvSpPr>
          <p:cNvPr id="4" name="Espace réservé du numéro de diapositive 3">
            <a:extLst>
              <a:ext uri="{FF2B5EF4-FFF2-40B4-BE49-F238E27FC236}">
                <a16:creationId xmlns:a16="http://schemas.microsoft.com/office/drawing/2014/main" id="{7DD0A84B-2D42-F34B-9489-56D198CE20C9}"/>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ZoneTexte 5">
            <a:extLst>
              <a:ext uri="{FF2B5EF4-FFF2-40B4-BE49-F238E27FC236}">
                <a16:creationId xmlns:a16="http://schemas.microsoft.com/office/drawing/2014/main" id="{F3C6B1E7-F859-A141-8A93-66EF1B547986}"/>
              </a:ext>
            </a:extLst>
          </p:cNvPr>
          <p:cNvSpPr txBox="1"/>
          <p:nvPr/>
        </p:nvSpPr>
        <p:spPr>
          <a:xfrm>
            <a:off x="2778826" y="3847605"/>
            <a:ext cx="8059633" cy="2862322"/>
          </a:xfrm>
          <a:prstGeom prst="rect">
            <a:avLst/>
          </a:prstGeom>
          <a:noFill/>
        </p:spPr>
        <p:txBody>
          <a:bodyPr wrap="square" rtlCol="0">
            <a:spAutoFit/>
          </a:bodyPr>
          <a:lstStyle/>
          <a:p>
            <a:r>
              <a:rPr lang="fr-FR" dirty="0">
                <a:solidFill>
                  <a:srgbClr val="FF0000"/>
                </a:solidFill>
              </a:rPr>
              <a:t>Questionnement théologique</a:t>
            </a:r>
          </a:p>
          <a:p>
            <a:endParaRPr lang="fr-FR" dirty="0"/>
          </a:p>
          <a:p>
            <a:r>
              <a:rPr lang="fr-BE" dirty="0"/>
              <a:t>situer les options envisagées par rapport au message biblique, à la tradition théologique et à la pratique attestée de l’Église catholique  dans son histoire, dans son Magistère universel et local. En quoi ce que nous envisageons de mettre en œuvre permet-il de mieux faire voir et de mieux servir le projet de Dieu ? Quel type d relations entre Dieu et les hommes et entre les hommes entre eux la transition favorisera-t-elle de facto ? A quel type d’anthropologie apporte-t-elle son appui ? </a:t>
            </a:r>
          </a:p>
          <a:p>
            <a:endParaRPr lang="fr-FR" dirty="0"/>
          </a:p>
        </p:txBody>
      </p:sp>
    </p:spTree>
    <p:extLst>
      <p:ext uri="{BB962C8B-B14F-4D97-AF65-F5344CB8AC3E}">
        <p14:creationId xmlns:p14="http://schemas.microsoft.com/office/powerpoint/2010/main" val="2766181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6E939-7548-1641-A609-D17C25AF1D12}"/>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1. Discernement spirituel et théologique</a:t>
            </a:r>
          </a:p>
        </p:txBody>
      </p:sp>
      <p:graphicFrame>
        <p:nvGraphicFramePr>
          <p:cNvPr id="5" name="Espace réservé du contenu 4">
            <a:extLst>
              <a:ext uri="{FF2B5EF4-FFF2-40B4-BE49-F238E27FC236}">
                <a16:creationId xmlns:a16="http://schemas.microsoft.com/office/drawing/2014/main" id="{06B34040-7136-AB4F-83B7-C3058EDEAF57}"/>
              </a:ext>
            </a:extLst>
          </p:cNvPr>
          <p:cNvGraphicFramePr>
            <a:graphicFrameLocks noGrp="1"/>
          </p:cNvGraphicFramePr>
          <p:nvPr>
            <p:ph idx="1"/>
          </p:nvPr>
        </p:nvGraphicFramePr>
        <p:xfrm>
          <a:off x="2589213" y="2133600"/>
          <a:ext cx="8249246" cy="1167485"/>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428394437"/>
                    </a:ext>
                  </a:extLst>
                </a:gridCol>
                <a:gridCol w="4124623">
                  <a:extLst>
                    <a:ext uri="{9D8B030D-6E8A-4147-A177-3AD203B41FA5}">
                      <a16:colId xmlns:a16="http://schemas.microsoft.com/office/drawing/2014/main" val="3647521925"/>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1793787"/>
                  </a:ext>
                </a:extLst>
              </a:tr>
              <a:tr h="666216">
                <a:tc>
                  <a:txBody>
                    <a:bodyPr/>
                    <a:lstStyle/>
                    <a:p>
                      <a:pPr>
                        <a:lnSpc>
                          <a:spcPct val="150000"/>
                        </a:lnSpc>
                        <a:spcAft>
                          <a:spcPts val="1000"/>
                        </a:spcAft>
                      </a:pPr>
                      <a:r>
                        <a:rPr lang="fr-BE" sz="1100" dirty="0">
                          <a:effectLst/>
                        </a:rPr>
                        <a:t>Discernement spirituel et théologique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1.  Questionnement théologique</a:t>
                      </a:r>
                    </a:p>
                    <a:p>
                      <a:pPr>
                        <a:lnSpc>
                          <a:spcPct val="150000"/>
                        </a:lnSpc>
                        <a:spcAft>
                          <a:spcPts val="1000"/>
                        </a:spcAft>
                      </a:pPr>
                      <a:r>
                        <a:rPr lang="fr-BE" sz="1100" dirty="0">
                          <a:effectLst/>
                        </a:rPr>
                        <a:t>2. Attitude spirituelle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099625"/>
                  </a:ext>
                </a:extLst>
              </a:tr>
            </a:tbl>
          </a:graphicData>
        </a:graphic>
      </p:graphicFrame>
      <p:sp>
        <p:nvSpPr>
          <p:cNvPr id="4" name="Espace réservé du numéro de diapositive 3">
            <a:extLst>
              <a:ext uri="{FF2B5EF4-FFF2-40B4-BE49-F238E27FC236}">
                <a16:creationId xmlns:a16="http://schemas.microsoft.com/office/drawing/2014/main" id="{7DD0A84B-2D42-F34B-9489-56D198CE20C9}"/>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6" name="ZoneTexte 5">
            <a:extLst>
              <a:ext uri="{FF2B5EF4-FFF2-40B4-BE49-F238E27FC236}">
                <a16:creationId xmlns:a16="http://schemas.microsoft.com/office/drawing/2014/main" id="{F3C6B1E7-F859-A141-8A93-66EF1B547986}"/>
              </a:ext>
            </a:extLst>
          </p:cNvPr>
          <p:cNvSpPr txBox="1"/>
          <p:nvPr/>
        </p:nvSpPr>
        <p:spPr>
          <a:xfrm>
            <a:off x="2778826" y="3847605"/>
            <a:ext cx="8059633" cy="2585323"/>
          </a:xfrm>
          <a:prstGeom prst="rect">
            <a:avLst/>
          </a:prstGeom>
          <a:noFill/>
        </p:spPr>
        <p:txBody>
          <a:bodyPr wrap="square" rtlCol="0">
            <a:spAutoFit/>
          </a:bodyPr>
          <a:lstStyle/>
          <a:p>
            <a:r>
              <a:rPr lang="fr-FR" dirty="0">
                <a:solidFill>
                  <a:srgbClr val="FF0000"/>
                </a:solidFill>
              </a:rPr>
              <a:t>Attitude spirituelle</a:t>
            </a:r>
          </a:p>
          <a:p>
            <a:endParaRPr lang="fr-FR" dirty="0"/>
          </a:p>
          <a:p>
            <a:r>
              <a:rPr lang="fr-BE" dirty="0"/>
              <a:t>Le temps pris pour la </a:t>
            </a:r>
            <a:r>
              <a:rPr lang="fr-BE" i="1" dirty="0" err="1"/>
              <a:t>lectio</a:t>
            </a:r>
            <a:r>
              <a:rPr lang="fr-BE" i="1" dirty="0"/>
              <a:t> </a:t>
            </a:r>
            <a:r>
              <a:rPr lang="fr-BE" i="1" dirty="0" err="1"/>
              <a:t>divina</a:t>
            </a:r>
            <a:r>
              <a:rPr lang="fr-BE" dirty="0"/>
              <a:t>, pour la contemplation et pour l’adoration, le temps « perdu » dans la méditation et dans l’offrande de soi font partie des premiers éléments spécifiques d’un tuilage ecclésial. Le Concile Vatican II dans la Constitution sur la Liturgie, rappelle que lorsque l’Eglise lit la Bible et lorsqu’elle prie, la foi est nourrie, les hommes sont élevés vers  Dieu et la grâce est donnée avec plus d’abondance (</a:t>
            </a:r>
            <a:r>
              <a:rPr lang="fr-BE" i="1" dirty="0"/>
              <a:t>De sacra </a:t>
            </a:r>
            <a:r>
              <a:rPr lang="fr-BE" i="1" dirty="0" err="1"/>
              <a:t>liturgia</a:t>
            </a:r>
            <a:r>
              <a:rPr lang="fr-BE" dirty="0"/>
              <a:t>, 33). </a:t>
            </a:r>
            <a:endParaRPr lang="fr-FR" dirty="0"/>
          </a:p>
        </p:txBody>
      </p:sp>
    </p:spTree>
    <p:extLst>
      <p:ext uri="{BB962C8B-B14F-4D97-AF65-F5344CB8AC3E}">
        <p14:creationId xmlns:p14="http://schemas.microsoft.com/office/powerpoint/2010/main" val="156727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E6AE7C-27E8-9A4D-993A-67AF5817ACF9}"/>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2. Implications personnelles et relationnelles</a:t>
            </a:r>
          </a:p>
        </p:txBody>
      </p:sp>
      <p:sp>
        <p:nvSpPr>
          <p:cNvPr id="4" name="Espace réservé du numéro de diapositive 3">
            <a:extLst>
              <a:ext uri="{FF2B5EF4-FFF2-40B4-BE49-F238E27FC236}">
                <a16:creationId xmlns:a16="http://schemas.microsoft.com/office/drawing/2014/main" id="{6F6376B8-6907-FF4C-9329-4317BB489568}"/>
              </a:ext>
            </a:extLst>
          </p:cNvPr>
          <p:cNvSpPr>
            <a:spLocks noGrp="1"/>
          </p:cNvSpPr>
          <p:nvPr>
            <p:ph type="sldNum" sz="quarter" idx="12"/>
          </p:nvPr>
        </p:nvSpPr>
        <p:spPr/>
        <p:txBody>
          <a:bodyPr/>
          <a:lstStyle/>
          <a:p>
            <a:fld id="{D57F1E4F-1CFF-5643-939E-217C01CDF565}" type="slidenum">
              <a:rPr lang="en-US" smtClean="0"/>
              <a:pPr/>
              <a:t>6</a:t>
            </a:fld>
            <a:endParaRPr lang="en-US" dirty="0"/>
          </a:p>
        </p:txBody>
      </p:sp>
      <p:graphicFrame>
        <p:nvGraphicFramePr>
          <p:cNvPr id="5" name="Espace réservé du contenu 4">
            <a:extLst>
              <a:ext uri="{FF2B5EF4-FFF2-40B4-BE49-F238E27FC236}">
                <a16:creationId xmlns:a16="http://schemas.microsoft.com/office/drawing/2014/main" id="{FD52FE0B-63DF-9C4E-8685-F3EAF17ACEB8}"/>
              </a:ext>
            </a:extLst>
          </p:cNvPr>
          <p:cNvGraphicFramePr>
            <a:graphicFrameLocks/>
          </p:cNvGraphicFramePr>
          <p:nvPr>
            <p:extLst>
              <p:ext uri="{D42A27DB-BD31-4B8C-83A1-F6EECF244321}">
                <p14:modId xmlns:p14="http://schemas.microsoft.com/office/powerpoint/2010/main" val="881994113"/>
              </p:ext>
            </p:extLst>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dirty="0">
                          <a:effectLst/>
                        </a:rPr>
                        <a:t>Implications personnelles et relationnelles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3. Le discernement des possibles</a:t>
                      </a:r>
                    </a:p>
                    <a:p>
                      <a:pPr>
                        <a:lnSpc>
                          <a:spcPct val="150000"/>
                        </a:lnSpc>
                        <a:spcAft>
                          <a:spcPts val="1000"/>
                        </a:spcAft>
                      </a:pPr>
                      <a:r>
                        <a:rPr lang="fr-BE" sz="1100" dirty="0">
                          <a:effectLst/>
                        </a:rPr>
                        <a:t>4. Le rôle du groupe</a:t>
                      </a:r>
                    </a:p>
                    <a:p>
                      <a:pPr>
                        <a:lnSpc>
                          <a:spcPct val="150000"/>
                        </a:lnSpc>
                        <a:spcAft>
                          <a:spcPts val="1000"/>
                        </a:spcAft>
                      </a:pPr>
                      <a:r>
                        <a:rPr lang="fr-BE" sz="1100" dirty="0">
                          <a:effectLst/>
                        </a:rPr>
                        <a:t>5. La nécessité de la formation</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781718"/>
                  </a:ext>
                </a:extLst>
              </a:tr>
            </a:tbl>
          </a:graphicData>
        </a:graphic>
      </p:graphicFrame>
      <p:sp>
        <p:nvSpPr>
          <p:cNvPr id="6" name="ZoneTexte 5">
            <a:extLst>
              <a:ext uri="{FF2B5EF4-FFF2-40B4-BE49-F238E27FC236}">
                <a16:creationId xmlns:a16="http://schemas.microsoft.com/office/drawing/2014/main" id="{95D9FF28-427A-0347-9CCF-2D103004B4E1}"/>
              </a:ext>
            </a:extLst>
          </p:cNvPr>
          <p:cNvSpPr txBox="1"/>
          <p:nvPr/>
        </p:nvSpPr>
        <p:spPr>
          <a:xfrm>
            <a:off x="2592925" y="4429496"/>
            <a:ext cx="8249246" cy="1754326"/>
          </a:xfrm>
          <a:prstGeom prst="rect">
            <a:avLst/>
          </a:prstGeom>
          <a:noFill/>
        </p:spPr>
        <p:txBody>
          <a:bodyPr wrap="square" rtlCol="0">
            <a:spAutoFit/>
          </a:bodyPr>
          <a:lstStyle/>
          <a:p>
            <a:r>
              <a:rPr lang="fr-FR" dirty="0">
                <a:solidFill>
                  <a:srgbClr val="FF0000"/>
                </a:solidFill>
              </a:rPr>
              <a:t>Discernement des possibles</a:t>
            </a:r>
          </a:p>
          <a:p>
            <a:endParaRPr lang="fr-FR" dirty="0">
              <a:solidFill>
                <a:srgbClr val="FF0000"/>
              </a:solidFill>
            </a:endParaRPr>
          </a:p>
          <a:p>
            <a:pPr marL="285750" indent="-285750">
              <a:buFontTx/>
              <a:buChar char="-"/>
            </a:pPr>
            <a:r>
              <a:rPr lang="fr-FR" dirty="0"/>
              <a:t>Aspects financiers et matériels</a:t>
            </a:r>
          </a:p>
          <a:p>
            <a:pPr marL="285750" indent="-285750">
              <a:buFontTx/>
              <a:buChar char="-"/>
            </a:pPr>
            <a:r>
              <a:rPr lang="fr-FR" dirty="0"/>
              <a:t>Contraintes en personnel</a:t>
            </a:r>
          </a:p>
          <a:p>
            <a:pPr marL="285750" indent="-285750">
              <a:buFontTx/>
              <a:buChar char="-"/>
            </a:pPr>
            <a:r>
              <a:rPr lang="fr-FR" dirty="0"/>
              <a:t>Motivation des acteurs</a:t>
            </a:r>
          </a:p>
          <a:p>
            <a:pPr marL="285750" indent="-285750">
              <a:buFontTx/>
              <a:buChar char="-"/>
            </a:pPr>
            <a:r>
              <a:rPr lang="fr-FR" dirty="0"/>
              <a:t>Ecoute des « destinataires »</a:t>
            </a:r>
          </a:p>
        </p:txBody>
      </p:sp>
    </p:spTree>
    <p:extLst>
      <p:ext uri="{BB962C8B-B14F-4D97-AF65-F5344CB8AC3E}">
        <p14:creationId xmlns:p14="http://schemas.microsoft.com/office/powerpoint/2010/main" val="394870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E6AE7C-27E8-9A4D-993A-67AF5817ACF9}"/>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2. Implications personnelles et relationnelles</a:t>
            </a:r>
          </a:p>
        </p:txBody>
      </p:sp>
      <p:sp>
        <p:nvSpPr>
          <p:cNvPr id="4" name="Espace réservé du numéro de diapositive 3">
            <a:extLst>
              <a:ext uri="{FF2B5EF4-FFF2-40B4-BE49-F238E27FC236}">
                <a16:creationId xmlns:a16="http://schemas.microsoft.com/office/drawing/2014/main" id="{6F6376B8-6907-FF4C-9329-4317BB489568}"/>
              </a:ext>
            </a:extLst>
          </p:cNvPr>
          <p:cNvSpPr>
            <a:spLocks noGrp="1"/>
          </p:cNvSpPr>
          <p:nvPr>
            <p:ph type="sldNum" sz="quarter" idx="12"/>
          </p:nvPr>
        </p:nvSpPr>
        <p:spPr/>
        <p:txBody>
          <a:bodyPr/>
          <a:lstStyle/>
          <a:p>
            <a:fld id="{D57F1E4F-1CFF-5643-939E-217C01CDF565}" type="slidenum">
              <a:rPr lang="en-US" smtClean="0"/>
              <a:pPr/>
              <a:t>7</a:t>
            </a:fld>
            <a:endParaRPr lang="en-US" dirty="0"/>
          </a:p>
        </p:txBody>
      </p:sp>
      <p:graphicFrame>
        <p:nvGraphicFramePr>
          <p:cNvPr id="5" name="Espace réservé du contenu 4">
            <a:extLst>
              <a:ext uri="{FF2B5EF4-FFF2-40B4-BE49-F238E27FC236}">
                <a16:creationId xmlns:a16="http://schemas.microsoft.com/office/drawing/2014/main" id="{FD52FE0B-63DF-9C4E-8685-F3EAF17ACEB8}"/>
              </a:ext>
            </a:extLst>
          </p:cNvPr>
          <p:cNvGraphicFramePr>
            <a:graphicFrameLocks/>
          </p:cNvGraphicFramePr>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dirty="0">
                          <a:effectLst/>
                        </a:rPr>
                        <a:t>Implications personnelles et relationnelles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3. Le discernement des possibles</a:t>
                      </a:r>
                    </a:p>
                    <a:p>
                      <a:pPr>
                        <a:lnSpc>
                          <a:spcPct val="150000"/>
                        </a:lnSpc>
                        <a:spcAft>
                          <a:spcPts val="1000"/>
                        </a:spcAft>
                      </a:pPr>
                      <a:r>
                        <a:rPr lang="fr-BE" sz="1100" dirty="0">
                          <a:effectLst/>
                        </a:rPr>
                        <a:t>4. Le rôle du groupe</a:t>
                      </a:r>
                    </a:p>
                    <a:p>
                      <a:pPr>
                        <a:lnSpc>
                          <a:spcPct val="150000"/>
                        </a:lnSpc>
                        <a:spcAft>
                          <a:spcPts val="1000"/>
                        </a:spcAft>
                      </a:pPr>
                      <a:r>
                        <a:rPr lang="fr-BE" sz="1100" dirty="0">
                          <a:effectLst/>
                        </a:rPr>
                        <a:t>5. La nécessité de la formation</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781718"/>
                  </a:ext>
                </a:extLst>
              </a:tr>
            </a:tbl>
          </a:graphicData>
        </a:graphic>
      </p:graphicFrame>
      <p:sp>
        <p:nvSpPr>
          <p:cNvPr id="6" name="ZoneTexte 5">
            <a:extLst>
              <a:ext uri="{FF2B5EF4-FFF2-40B4-BE49-F238E27FC236}">
                <a16:creationId xmlns:a16="http://schemas.microsoft.com/office/drawing/2014/main" id="{95D9FF28-427A-0347-9CCF-2D103004B4E1}"/>
              </a:ext>
            </a:extLst>
          </p:cNvPr>
          <p:cNvSpPr txBox="1"/>
          <p:nvPr/>
        </p:nvSpPr>
        <p:spPr>
          <a:xfrm>
            <a:off x="1888177" y="4189352"/>
            <a:ext cx="9975272" cy="2616101"/>
          </a:xfrm>
          <a:prstGeom prst="rect">
            <a:avLst/>
          </a:prstGeom>
          <a:noFill/>
        </p:spPr>
        <p:txBody>
          <a:bodyPr wrap="square" rtlCol="0">
            <a:spAutoFit/>
          </a:bodyPr>
          <a:lstStyle/>
          <a:p>
            <a:r>
              <a:rPr lang="fr-FR" sz="1600" dirty="0">
                <a:solidFill>
                  <a:srgbClr val="FF0000"/>
                </a:solidFill>
              </a:rPr>
              <a:t>Rôle du groupe</a:t>
            </a:r>
          </a:p>
          <a:p>
            <a:endParaRPr lang="fr-FR" sz="1600" dirty="0">
              <a:solidFill>
                <a:srgbClr val="FF0000"/>
              </a:solidFill>
            </a:endParaRPr>
          </a:p>
          <a:p>
            <a:r>
              <a:rPr lang="fr-BE" sz="1600" dirty="0"/>
              <a:t>« La catéchèse et l’annonce ne peuvent que mettre au centre cette dimension communautaire. Ce n’est pas le moment de faire des stratégies élitistes. La grande communauté: quelle est la grande communauté? </a:t>
            </a:r>
            <a:r>
              <a:rPr lang="fr-BE" sz="1600" dirty="0">
                <a:highlight>
                  <a:srgbClr val="FFFF00"/>
                </a:highlight>
              </a:rPr>
              <a:t>Le saint peuple fidèle de Dieu</a:t>
            </a:r>
            <a:r>
              <a:rPr lang="fr-BE" sz="1600" dirty="0"/>
              <a:t>. On ne peut pas avancer hors du saint peuple fidèle de Dieu, qui — comme dit le Concile — est </a:t>
            </a:r>
            <a:r>
              <a:rPr lang="fr-BE" sz="1600" i="1" dirty="0"/>
              <a:t>infaillible in </a:t>
            </a:r>
            <a:r>
              <a:rPr lang="fr-BE" sz="1600" i="1" dirty="0" err="1"/>
              <a:t>credendo</a:t>
            </a:r>
            <a:r>
              <a:rPr lang="fr-BE" sz="1600" dirty="0"/>
              <a:t>. </a:t>
            </a:r>
            <a:r>
              <a:rPr lang="fr-BE" sz="1600" dirty="0">
                <a:highlight>
                  <a:srgbClr val="FFFF00"/>
                </a:highlight>
              </a:rPr>
              <a:t>Toujours avec le saint peuple de Dieu</a:t>
            </a:r>
            <a:r>
              <a:rPr lang="fr-BE" sz="1600" dirty="0"/>
              <a:t>. En revanche, chercher des appartenances élitistes t’éloigne du peuple de Dieu, peut-être avec des formules sophistiquées, mais tu perds cette appartenance à l’Eglise qui est </a:t>
            </a:r>
            <a:r>
              <a:rPr lang="fr-BE" sz="1600" dirty="0">
                <a:highlight>
                  <a:srgbClr val="FFFF00"/>
                </a:highlight>
              </a:rPr>
              <a:t>le saint peuple fidèle de Dieu</a:t>
            </a:r>
            <a:r>
              <a:rPr lang="fr-BE" sz="1600" dirty="0"/>
              <a:t>. » (pape François en recevant l’Office national italien de la catéchèse, ce 30 janvier 2021)</a:t>
            </a:r>
            <a:endParaRPr lang="fr-FR" sz="1600" dirty="0"/>
          </a:p>
        </p:txBody>
      </p:sp>
    </p:spTree>
    <p:extLst>
      <p:ext uri="{BB962C8B-B14F-4D97-AF65-F5344CB8AC3E}">
        <p14:creationId xmlns:p14="http://schemas.microsoft.com/office/powerpoint/2010/main" val="2378094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E6AE7C-27E8-9A4D-993A-67AF5817ACF9}"/>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2. Implications personnelles et relationnelles</a:t>
            </a:r>
          </a:p>
        </p:txBody>
      </p:sp>
      <p:sp>
        <p:nvSpPr>
          <p:cNvPr id="4" name="Espace réservé du numéro de diapositive 3">
            <a:extLst>
              <a:ext uri="{FF2B5EF4-FFF2-40B4-BE49-F238E27FC236}">
                <a16:creationId xmlns:a16="http://schemas.microsoft.com/office/drawing/2014/main" id="{6F6376B8-6907-FF4C-9329-4317BB489568}"/>
              </a:ext>
            </a:extLst>
          </p:cNvPr>
          <p:cNvSpPr>
            <a:spLocks noGrp="1"/>
          </p:cNvSpPr>
          <p:nvPr>
            <p:ph type="sldNum" sz="quarter" idx="12"/>
          </p:nvPr>
        </p:nvSpPr>
        <p:spPr/>
        <p:txBody>
          <a:bodyPr/>
          <a:lstStyle/>
          <a:p>
            <a:fld id="{D57F1E4F-1CFF-5643-939E-217C01CDF565}" type="slidenum">
              <a:rPr lang="en-US" smtClean="0"/>
              <a:pPr/>
              <a:t>8</a:t>
            </a:fld>
            <a:endParaRPr lang="en-US" dirty="0"/>
          </a:p>
        </p:txBody>
      </p:sp>
      <p:graphicFrame>
        <p:nvGraphicFramePr>
          <p:cNvPr id="5" name="Espace réservé du contenu 4">
            <a:extLst>
              <a:ext uri="{FF2B5EF4-FFF2-40B4-BE49-F238E27FC236}">
                <a16:creationId xmlns:a16="http://schemas.microsoft.com/office/drawing/2014/main" id="{FD52FE0B-63DF-9C4E-8685-F3EAF17ACEB8}"/>
              </a:ext>
            </a:extLst>
          </p:cNvPr>
          <p:cNvGraphicFramePr>
            <a:graphicFrameLocks/>
          </p:cNvGraphicFramePr>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dirty="0">
                          <a:effectLst/>
                        </a:rPr>
                        <a:t>Implications personnelles et relationnelles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3. Le discernement des possibles</a:t>
                      </a:r>
                    </a:p>
                    <a:p>
                      <a:pPr>
                        <a:lnSpc>
                          <a:spcPct val="150000"/>
                        </a:lnSpc>
                        <a:spcAft>
                          <a:spcPts val="1000"/>
                        </a:spcAft>
                      </a:pPr>
                      <a:r>
                        <a:rPr lang="fr-BE" sz="1100" dirty="0">
                          <a:effectLst/>
                        </a:rPr>
                        <a:t>4. Le rôle du groupe</a:t>
                      </a:r>
                    </a:p>
                    <a:p>
                      <a:pPr>
                        <a:lnSpc>
                          <a:spcPct val="150000"/>
                        </a:lnSpc>
                        <a:spcAft>
                          <a:spcPts val="1000"/>
                        </a:spcAft>
                      </a:pPr>
                      <a:r>
                        <a:rPr lang="fr-BE" sz="1100" dirty="0">
                          <a:effectLst/>
                        </a:rPr>
                        <a:t>5. La nécessité de la formation</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781718"/>
                  </a:ext>
                </a:extLst>
              </a:tr>
            </a:tbl>
          </a:graphicData>
        </a:graphic>
      </p:graphicFrame>
      <p:sp>
        <p:nvSpPr>
          <p:cNvPr id="6" name="ZoneTexte 5">
            <a:extLst>
              <a:ext uri="{FF2B5EF4-FFF2-40B4-BE49-F238E27FC236}">
                <a16:creationId xmlns:a16="http://schemas.microsoft.com/office/drawing/2014/main" id="{95D9FF28-427A-0347-9CCF-2D103004B4E1}"/>
              </a:ext>
            </a:extLst>
          </p:cNvPr>
          <p:cNvSpPr txBox="1"/>
          <p:nvPr/>
        </p:nvSpPr>
        <p:spPr>
          <a:xfrm>
            <a:off x="1888177" y="4189352"/>
            <a:ext cx="9975272" cy="1846659"/>
          </a:xfrm>
          <a:prstGeom prst="rect">
            <a:avLst/>
          </a:prstGeom>
          <a:noFill/>
        </p:spPr>
        <p:txBody>
          <a:bodyPr wrap="square" rtlCol="0">
            <a:spAutoFit/>
          </a:bodyPr>
          <a:lstStyle/>
          <a:p>
            <a:r>
              <a:rPr lang="fr-FR" sz="1600" dirty="0">
                <a:solidFill>
                  <a:srgbClr val="FF0000"/>
                </a:solidFill>
              </a:rPr>
              <a:t>Rôle du groupe</a:t>
            </a:r>
          </a:p>
          <a:p>
            <a:endParaRPr lang="fr-FR" sz="1600" dirty="0">
              <a:solidFill>
                <a:srgbClr val="FF0000"/>
              </a:solidFill>
            </a:endParaRPr>
          </a:p>
          <a:p>
            <a:endParaRPr lang="fr-FR" sz="1600" dirty="0">
              <a:solidFill>
                <a:srgbClr val="FF0000"/>
              </a:solidFill>
            </a:endParaRPr>
          </a:p>
          <a:p>
            <a:pPr marL="285750" indent="-285750">
              <a:buFontTx/>
              <a:buChar char="-"/>
            </a:pPr>
            <a:r>
              <a:rPr lang="fr-BE" dirty="0"/>
              <a:t>En pastorale, on n’a pas raison tout seul. </a:t>
            </a:r>
          </a:p>
          <a:p>
            <a:pPr marL="285750" indent="-285750">
              <a:buFontTx/>
              <a:buChar char="-"/>
            </a:pPr>
            <a:r>
              <a:rPr lang="fr-BE" sz="1600" dirty="0"/>
              <a:t>La délibération</a:t>
            </a:r>
          </a:p>
          <a:p>
            <a:pPr marL="285750" indent="-285750">
              <a:buFontTx/>
              <a:buChar char="-"/>
            </a:pPr>
            <a:r>
              <a:rPr lang="fr-BE" sz="1600" dirty="0"/>
              <a:t>Mixités</a:t>
            </a:r>
          </a:p>
          <a:p>
            <a:pPr marL="285750" indent="-285750">
              <a:buFontTx/>
              <a:buChar char="-"/>
            </a:pPr>
            <a:r>
              <a:rPr lang="fr-BE" sz="1600" dirty="0"/>
              <a:t>Le décloisonnement</a:t>
            </a:r>
            <a:endParaRPr lang="fr-FR" sz="1600" dirty="0"/>
          </a:p>
        </p:txBody>
      </p:sp>
    </p:spTree>
    <p:extLst>
      <p:ext uri="{BB962C8B-B14F-4D97-AF65-F5344CB8AC3E}">
        <p14:creationId xmlns:p14="http://schemas.microsoft.com/office/powerpoint/2010/main" val="3787653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E6AE7C-27E8-9A4D-993A-67AF5817ACF9}"/>
              </a:ext>
            </a:extLst>
          </p:cNvPr>
          <p:cNvSpPr>
            <a:spLocks noGrp="1"/>
          </p:cNvSpPr>
          <p:nvPr>
            <p:ph type="title"/>
          </p:nvPr>
        </p:nvSpPr>
        <p:spPr/>
        <p:txBody>
          <a:bodyPr>
            <a:normAutofit fontScale="90000"/>
          </a:bodyPr>
          <a:lstStyle/>
          <a:p>
            <a:r>
              <a:rPr lang="fr-FR" dirty="0"/>
              <a:t>Accompagner un tuilage en pastorale:</a:t>
            </a:r>
            <a:br>
              <a:rPr lang="fr-FR" dirty="0"/>
            </a:br>
            <a:r>
              <a:rPr lang="fr-FR" dirty="0"/>
              <a:t>2. Implications personnelles et relationnelles</a:t>
            </a:r>
          </a:p>
        </p:txBody>
      </p:sp>
      <p:sp>
        <p:nvSpPr>
          <p:cNvPr id="4" name="Espace réservé du numéro de diapositive 3">
            <a:extLst>
              <a:ext uri="{FF2B5EF4-FFF2-40B4-BE49-F238E27FC236}">
                <a16:creationId xmlns:a16="http://schemas.microsoft.com/office/drawing/2014/main" id="{6F6376B8-6907-FF4C-9329-4317BB489568}"/>
              </a:ext>
            </a:extLst>
          </p:cNvPr>
          <p:cNvSpPr>
            <a:spLocks noGrp="1"/>
          </p:cNvSpPr>
          <p:nvPr>
            <p:ph type="sldNum" sz="quarter" idx="12"/>
          </p:nvPr>
        </p:nvSpPr>
        <p:spPr/>
        <p:txBody>
          <a:bodyPr/>
          <a:lstStyle/>
          <a:p>
            <a:fld id="{D57F1E4F-1CFF-5643-939E-217C01CDF565}" type="slidenum">
              <a:rPr lang="en-US" smtClean="0"/>
              <a:pPr/>
              <a:t>9</a:t>
            </a:fld>
            <a:endParaRPr lang="en-US" dirty="0"/>
          </a:p>
        </p:txBody>
      </p:sp>
      <p:graphicFrame>
        <p:nvGraphicFramePr>
          <p:cNvPr id="5" name="Espace réservé du contenu 4">
            <a:extLst>
              <a:ext uri="{FF2B5EF4-FFF2-40B4-BE49-F238E27FC236}">
                <a16:creationId xmlns:a16="http://schemas.microsoft.com/office/drawing/2014/main" id="{FD52FE0B-63DF-9C4E-8685-F3EAF17ACEB8}"/>
              </a:ext>
            </a:extLst>
          </p:cNvPr>
          <p:cNvGraphicFramePr>
            <a:graphicFrameLocks/>
          </p:cNvGraphicFramePr>
          <p:nvPr/>
        </p:nvGraphicFramePr>
        <p:xfrm>
          <a:off x="2592925" y="2185059"/>
          <a:ext cx="8249246" cy="2004293"/>
        </p:xfrm>
        <a:graphic>
          <a:graphicData uri="http://schemas.openxmlformats.org/drawingml/2006/table">
            <a:tbl>
              <a:tblPr firstRow="1" firstCol="1" bandRow="1">
                <a:tableStyleId>{E929F9F4-4A8F-4326-A1B4-22849713DDAB}</a:tableStyleId>
              </a:tblPr>
              <a:tblGrid>
                <a:gridCol w="4124623">
                  <a:extLst>
                    <a:ext uri="{9D8B030D-6E8A-4147-A177-3AD203B41FA5}">
                      <a16:colId xmlns:a16="http://schemas.microsoft.com/office/drawing/2014/main" val="716678880"/>
                    </a:ext>
                  </a:extLst>
                </a:gridCol>
                <a:gridCol w="4124623">
                  <a:extLst>
                    <a:ext uri="{9D8B030D-6E8A-4147-A177-3AD203B41FA5}">
                      <a16:colId xmlns:a16="http://schemas.microsoft.com/office/drawing/2014/main" val="1459305908"/>
                    </a:ext>
                  </a:extLst>
                </a:gridCol>
              </a:tblGrid>
              <a:tr h="199093">
                <a:tc>
                  <a:txBody>
                    <a:bodyPr/>
                    <a:lstStyle/>
                    <a:p>
                      <a:pPr algn="ctr">
                        <a:lnSpc>
                          <a:spcPct val="115000"/>
                        </a:lnSpc>
                        <a:spcAft>
                          <a:spcPts val="1000"/>
                        </a:spcAft>
                      </a:pPr>
                      <a:r>
                        <a:rPr lang="fr-BE" sz="1100" dirty="0">
                          <a:effectLst/>
                        </a:rPr>
                        <a:t>Registre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fr-BE" sz="1100" dirty="0">
                          <a:effectLst/>
                        </a:rPr>
                        <a:t>Points d’attention</a:t>
                      </a:r>
                    </a:p>
                    <a:p>
                      <a:pPr algn="ctr">
                        <a:lnSpc>
                          <a:spcPct val="115000"/>
                        </a:lnSpc>
                        <a:spcAft>
                          <a:spcPts val="1000"/>
                        </a:spcAft>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824663"/>
                  </a:ext>
                </a:extLst>
              </a:tr>
              <a:tr h="1503024">
                <a:tc>
                  <a:txBody>
                    <a:bodyPr/>
                    <a:lstStyle/>
                    <a:p>
                      <a:pPr>
                        <a:lnSpc>
                          <a:spcPct val="150000"/>
                        </a:lnSpc>
                        <a:spcAft>
                          <a:spcPts val="1000"/>
                        </a:spcAft>
                      </a:pPr>
                      <a:r>
                        <a:rPr lang="fr-BE" sz="1100" dirty="0">
                          <a:effectLst/>
                        </a:rPr>
                        <a:t>Implications personnelles et relationnelles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1000"/>
                        </a:spcAft>
                      </a:pPr>
                      <a:r>
                        <a:rPr lang="fr-BE" sz="1100" dirty="0">
                          <a:effectLst/>
                        </a:rPr>
                        <a:t>3. Le discernement des possibles</a:t>
                      </a:r>
                    </a:p>
                    <a:p>
                      <a:pPr>
                        <a:lnSpc>
                          <a:spcPct val="150000"/>
                        </a:lnSpc>
                        <a:spcAft>
                          <a:spcPts val="1000"/>
                        </a:spcAft>
                      </a:pPr>
                      <a:r>
                        <a:rPr lang="fr-BE" sz="1100" dirty="0">
                          <a:effectLst/>
                        </a:rPr>
                        <a:t>4. Le rôle du groupe</a:t>
                      </a:r>
                    </a:p>
                    <a:p>
                      <a:pPr>
                        <a:lnSpc>
                          <a:spcPct val="150000"/>
                        </a:lnSpc>
                        <a:spcAft>
                          <a:spcPts val="1000"/>
                        </a:spcAft>
                      </a:pPr>
                      <a:r>
                        <a:rPr lang="fr-BE" sz="1100" dirty="0">
                          <a:effectLst/>
                        </a:rPr>
                        <a:t>5. La nécessité de la formation</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781718"/>
                  </a:ext>
                </a:extLst>
              </a:tr>
            </a:tbl>
          </a:graphicData>
        </a:graphic>
      </p:graphicFrame>
      <p:sp>
        <p:nvSpPr>
          <p:cNvPr id="6" name="ZoneTexte 5">
            <a:extLst>
              <a:ext uri="{FF2B5EF4-FFF2-40B4-BE49-F238E27FC236}">
                <a16:creationId xmlns:a16="http://schemas.microsoft.com/office/drawing/2014/main" id="{95D9FF28-427A-0347-9CCF-2D103004B4E1}"/>
              </a:ext>
            </a:extLst>
          </p:cNvPr>
          <p:cNvSpPr txBox="1"/>
          <p:nvPr/>
        </p:nvSpPr>
        <p:spPr>
          <a:xfrm>
            <a:off x="2592925" y="4429496"/>
            <a:ext cx="8249246" cy="1200329"/>
          </a:xfrm>
          <a:prstGeom prst="rect">
            <a:avLst/>
          </a:prstGeom>
          <a:noFill/>
        </p:spPr>
        <p:txBody>
          <a:bodyPr wrap="square" rtlCol="0">
            <a:spAutoFit/>
          </a:bodyPr>
          <a:lstStyle/>
          <a:p>
            <a:r>
              <a:rPr lang="fr-FR" dirty="0">
                <a:solidFill>
                  <a:srgbClr val="FF0000"/>
                </a:solidFill>
              </a:rPr>
              <a:t>Nécessité de la formation</a:t>
            </a:r>
          </a:p>
          <a:p>
            <a:endParaRPr lang="fr-FR" dirty="0">
              <a:solidFill>
                <a:srgbClr val="FF0000"/>
              </a:solidFill>
            </a:endParaRPr>
          </a:p>
          <a:p>
            <a:pPr marL="285750" indent="-285750">
              <a:buFontTx/>
              <a:buChar char="-"/>
            </a:pPr>
            <a:r>
              <a:rPr lang="fr-BE" dirty="0"/>
              <a:t>Changer une manière de faire signe, annonce et parole suppose évidemment la prise en charge de besoins nouveaux de formation. </a:t>
            </a:r>
            <a:endParaRPr lang="fr-FR" dirty="0"/>
          </a:p>
        </p:txBody>
      </p:sp>
    </p:spTree>
    <p:extLst>
      <p:ext uri="{BB962C8B-B14F-4D97-AF65-F5344CB8AC3E}">
        <p14:creationId xmlns:p14="http://schemas.microsoft.com/office/powerpoint/2010/main" val="264393259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Brin</Template>
  <TotalTime>4031</TotalTime>
  <Words>1307</Words>
  <Application>Microsoft Macintosh PowerPoint</Application>
  <PresentationFormat>Grand écran</PresentationFormat>
  <Paragraphs>136</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Century Gothic</vt:lpstr>
      <vt:lpstr>Wingdings 3</vt:lpstr>
      <vt:lpstr>Brin</vt:lpstr>
      <vt:lpstr>LE « TUILAGE » EN PASTORALE  OU  COMMENT FAIRE DU NEUF SANS DÉSAVOUER LE PASSÉ ? </vt:lpstr>
      <vt:lpstr> 6ème section</vt:lpstr>
      <vt:lpstr>Accompagner un tuilage en pastorale</vt:lpstr>
      <vt:lpstr>Accompagner un tuilage en pastorale: 1. Discernement spirituel et théologique</vt:lpstr>
      <vt:lpstr>Accompagner un tuilage en pastorale: 1. Discernement spirituel et théologique</vt:lpstr>
      <vt:lpstr>Accompagner un tuilage en pastorale: 2. Implications personnelles et relationnelles</vt:lpstr>
      <vt:lpstr>Accompagner un tuilage en pastorale: 2. Implications personnelles et relationnelles</vt:lpstr>
      <vt:lpstr>Accompagner un tuilage en pastorale: 2. Implications personnelles et relationnelles</vt:lpstr>
      <vt:lpstr>Accompagner un tuilage en pastorale: 2. Implications personnelles et relationnelles</vt:lpstr>
      <vt:lpstr>Accompagner un tuilage en pastorale: 3. Volets organisationnels</vt:lpstr>
      <vt:lpstr>Accompagner un tuilage en pastorale: 3. Volets organisationnels</vt:lpstr>
      <vt:lpstr>Accompagner un tuilage en pastorale: 3. Volets organisationnels</vt:lpstr>
      <vt:lpstr>Aller plus loin?</vt:lpstr>
      <vt:lpstr>Aller plus loin?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 TUILAGE » EN PASTORALE  OU  COMMENT FAIRE DU NEUF SANS DÉSAVOUER LE PASSÉ ? </dc:title>
  <dc:creator>Henri Derroitte</dc:creator>
  <cp:lastModifiedBy>Henri Derroitte</cp:lastModifiedBy>
  <cp:revision>21</cp:revision>
  <dcterms:created xsi:type="dcterms:W3CDTF">2021-08-20T11:41:47Z</dcterms:created>
  <dcterms:modified xsi:type="dcterms:W3CDTF">2021-08-30T06:09:32Z</dcterms:modified>
</cp:coreProperties>
</file>