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65938" cy="99964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8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99824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9109" y="0"/>
            <a:ext cx="2975240" cy="499824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r">
              <a:defRPr sz="1300"/>
            </a:lvl1pPr>
          </a:lstStyle>
          <a:p>
            <a:fld id="{F726ED9A-3EDE-4007-AE57-7977BB72D03F}" type="datetimeFigureOut">
              <a:rPr lang="fr-BE" smtClean="0"/>
              <a:t>07-01-21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94929"/>
            <a:ext cx="2975240" cy="499824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9109" y="9494929"/>
            <a:ext cx="2975240" cy="499824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r">
              <a:defRPr sz="1300"/>
            </a:lvl1pPr>
          </a:lstStyle>
          <a:p>
            <a:fld id="{BEF988A4-91D1-4B27-961F-F15F367FBF0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562194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99824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499824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r">
              <a:defRPr sz="1300"/>
            </a:lvl1pPr>
          </a:lstStyle>
          <a:p>
            <a:fld id="{A0236E83-8D7A-4FC0-80AC-A9C7F28C0315}" type="datetimeFigureOut">
              <a:rPr lang="fr-BE" smtClean="0"/>
              <a:t>07-01-21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9038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0" tIns="48175" rIns="96350" bIns="48175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6594" y="4748332"/>
            <a:ext cx="5492750" cy="4498420"/>
          </a:xfrm>
          <a:prstGeom prst="rect">
            <a:avLst/>
          </a:prstGeom>
        </p:spPr>
        <p:txBody>
          <a:bodyPr vert="horz" lIns="96350" tIns="48175" rIns="96350" bIns="48175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94929"/>
            <a:ext cx="2975240" cy="499824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9109" y="9494929"/>
            <a:ext cx="2975240" cy="499824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r">
              <a:defRPr sz="1300"/>
            </a:lvl1pPr>
          </a:lstStyle>
          <a:p>
            <a:fld id="{E9DA6E05-4C48-4A6F-A054-B54AFC54C02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77843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A6E05-4C48-4A6F-A054-B54AFC54C02A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68923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35ED-A049-438B-B4C7-DE73562E0F45}" type="datetime1">
              <a:rPr lang="fr-BE" smtClean="0"/>
              <a:t>07-01-21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9767-D377-4560-8366-0413C31556ED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C642B-8C26-4F04-8DE7-57E5913D9ED3}" type="datetime1">
              <a:rPr lang="fr-BE" smtClean="0"/>
              <a:t>07-01-21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9767-D377-4560-8366-0413C31556ED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F5EA6-B73D-452B-B8EB-1E943B40B892}" type="datetime1">
              <a:rPr lang="fr-BE" smtClean="0"/>
              <a:t>07-01-21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9767-D377-4560-8366-0413C31556ED}" type="slidenum">
              <a:rPr lang="fr-BE" smtClean="0"/>
              <a:t>‹N°›</a:t>
            </a:fld>
            <a:endParaRPr lang="fr-BE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35DB5-9012-4426-B3B6-4148A1E46962}" type="datetime1">
              <a:rPr lang="fr-BE" smtClean="0"/>
              <a:t>07-01-21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9767-D377-4560-8366-0413C31556ED}" type="slidenum">
              <a:rPr lang="fr-BE" smtClean="0"/>
              <a:t>‹N°›</a:t>
            </a:fld>
            <a:endParaRPr lang="fr-B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F1BB-2596-43D4-B2A4-AAB419EA68F2}" type="datetime1">
              <a:rPr lang="fr-BE" smtClean="0"/>
              <a:t>07-01-21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9767-D377-4560-8366-0413C31556ED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8462A-44C0-4CC6-9DD6-BD672593E090}" type="datetime1">
              <a:rPr lang="fr-BE" smtClean="0"/>
              <a:t>07-01-21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9767-D377-4560-8366-0413C31556ED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5A3ED-5488-43CE-B228-EB64E9A58671}" type="datetime1">
              <a:rPr lang="fr-BE" smtClean="0"/>
              <a:t>07-01-21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9767-D377-4560-8366-0413C31556ED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80B9-8DD7-4311-ADDF-31B053165A6E}" type="datetime1">
              <a:rPr lang="fr-BE" smtClean="0"/>
              <a:t>07-01-21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9767-D377-4560-8366-0413C31556ED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4B7D8-4117-40F9-90AD-018333C44CEA}" type="datetime1">
              <a:rPr lang="fr-BE" smtClean="0"/>
              <a:t>07-01-21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9767-D377-4560-8366-0413C31556ED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FFE7D-02E4-4008-B716-3F3550E065A3}" type="datetime1">
              <a:rPr lang="fr-BE" smtClean="0"/>
              <a:t>07-01-21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9767-D377-4560-8366-0413C31556ED}" type="slidenum">
              <a:rPr lang="fr-BE" smtClean="0"/>
              <a:t>‹N°›</a:t>
            </a:fld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D8BF8-BB48-4157-8B2E-35BD1A3C1BB4}" type="datetime1">
              <a:rPr lang="fr-BE" smtClean="0"/>
              <a:t>07-01-21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9767-D377-4560-8366-0413C31556ED}" type="slidenum">
              <a:rPr lang="fr-BE" smtClean="0"/>
              <a:t>‹N°›</a:t>
            </a:fld>
            <a:endParaRPr lang="fr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C5709A1-EB23-4312-83DC-5AB552926022}" type="datetime1">
              <a:rPr lang="fr-BE" smtClean="0"/>
              <a:t>07-01-21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8C99767-D377-4560-8366-0413C31556ED}" type="slidenum">
              <a:rPr lang="fr-BE" smtClean="0"/>
              <a:t>‹N°›</a:t>
            </a:fld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BE" sz="5000" dirty="0" smtClean="0">
                <a:solidFill>
                  <a:srgbClr val="FFFF00"/>
                </a:solidFill>
              </a:rPr>
              <a:t>De la corrélation à la recontextualisation</a:t>
            </a:r>
            <a:endParaRPr lang="fr-BE" sz="5000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473200"/>
          </a:xfrm>
        </p:spPr>
        <p:txBody>
          <a:bodyPr>
            <a:normAutofit lnSpcReduction="10000"/>
          </a:bodyPr>
          <a:lstStyle/>
          <a:p>
            <a:r>
              <a:rPr lang="fr-BE" i="1" dirty="0" smtClean="0">
                <a:solidFill>
                  <a:srgbClr val="FFFF00"/>
                </a:solidFill>
              </a:rPr>
              <a:t>Enjeux théologiques d’une option méthodologique</a:t>
            </a:r>
          </a:p>
          <a:p>
            <a:endParaRPr lang="fr-BE" dirty="0">
              <a:solidFill>
                <a:srgbClr val="FFFF00"/>
              </a:solidFill>
            </a:endParaRPr>
          </a:p>
          <a:p>
            <a:r>
              <a:rPr lang="fr-BE" dirty="0" smtClean="0">
                <a:solidFill>
                  <a:srgbClr val="FFFF00"/>
                </a:solidFill>
              </a:rPr>
              <a:t>12</a:t>
            </a:r>
            <a:r>
              <a:rPr lang="fr-BE" baseline="30000" dirty="0" smtClean="0">
                <a:solidFill>
                  <a:srgbClr val="FFFF00"/>
                </a:solidFill>
              </a:rPr>
              <a:t>e</a:t>
            </a:r>
            <a:r>
              <a:rPr lang="fr-BE" dirty="0" smtClean="0">
                <a:solidFill>
                  <a:srgbClr val="FFFF00"/>
                </a:solidFill>
              </a:rPr>
              <a:t> Congrès de la SITP – </a:t>
            </a:r>
            <a:r>
              <a:rPr lang="fr-BE" smtClean="0">
                <a:solidFill>
                  <a:srgbClr val="FFFF00"/>
                </a:solidFill>
              </a:rPr>
              <a:t>Atelier </a:t>
            </a:r>
            <a:r>
              <a:rPr lang="fr-BE" smtClean="0">
                <a:solidFill>
                  <a:srgbClr val="FFFF00"/>
                </a:solidFill>
              </a:rPr>
              <a:t>1b </a:t>
            </a:r>
            <a:r>
              <a:rPr lang="fr-BE" dirty="0" smtClean="0">
                <a:solidFill>
                  <a:srgbClr val="FFFF00"/>
                </a:solidFill>
              </a:rPr>
              <a:t>(30 min)</a:t>
            </a:r>
          </a:p>
          <a:p>
            <a:r>
              <a:rPr lang="fr-BE" dirty="0" smtClean="0">
                <a:solidFill>
                  <a:srgbClr val="FFFF00"/>
                </a:solidFill>
              </a:rPr>
              <a:t>7 janvier 2021</a:t>
            </a:r>
            <a:endParaRPr lang="fr-BE" dirty="0">
              <a:solidFill>
                <a:srgbClr val="FFFF00"/>
              </a:solidFill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7164288" y="260648"/>
            <a:ext cx="1720280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dirty="0" smtClean="0">
                <a:solidFill>
                  <a:srgbClr val="FFFF00"/>
                </a:solidFill>
              </a:rPr>
              <a:t>Geoffrey Legrand </a:t>
            </a:r>
          </a:p>
          <a:p>
            <a:r>
              <a:rPr lang="fr-BE" dirty="0" err="1" smtClean="0">
                <a:solidFill>
                  <a:srgbClr val="FFFF00"/>
                </a:solidFill>
              </a:rPr>
              <a:t>UCLouvain</a:t>
            </a:r>
            <a:endParaRPr lang="fr-BE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75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2420888"/>
            <a:ext cx="8640960" cy="3744416"/>
          </a:xfrm>
        </p:spPr>
        <p:txBody>
          <a:bodyPr>
            <a:normAutofit fontScale="92500"/>
          </a:bodyPr>
          <a:lstStyle/>
          <a:p>
            <a:pPr algn="just"/>
            <a:r>
              <a:rPr lang="fr-BE" u="sng" dirty="0" smtClean="0"/>
              <a:t>La pastorale scolaire en Belgique et l’identité de l’école chrétienne</a:t>
            </a:r>
            <a:r>
              <a:rPr lang="fr-BE" dirty="0" smtClean="0"/>
              <a:t>: </a:t>
            </a:r>
          </a:p>
          <a:p>
            <a:pPr algn="just"/>
            <a:r>
              <a:rPr lang="fr-BE" i="1" dirty="0" smtClean="0"/>
              <a:t>Jusqu’il y a peu </a:t>
            </a:r>
            <a:r>
              <a:rPr lang="fr-BE" dirty="0" smtClean="0"/>
              <a:t>: identité de l’école chrétienne fondée sur les </a:t>
            </a:r>
            <a:r>
              <a:rPr lang="fr-BE" u="sng" dirty="0" smtClean="0"/>
              <a:t>valeurs</a:t>
            </a:r>
            <a:r>
              <a:rPr lang="fr-BE" dirty="0" smtClean="0"/>
              <a:t> (respect de l’autre, créativité, solidarité, intériorité) &lt; « corrélation d’expériences » de Schillebeeckx </a:t>
            </a:r>
          </a:p>
          <a:p>
            <a:pPr algn="just"/>
            <a:r>
              <a:rPr lang="fr-BE" i="1" dirty="0" smtClean="0"/>
              <a:t>Avec </a:t>
            </a:r>
            <a:r>
              <a:rPr lang="fr-BE" i="1" dirty="0" err="1" smtClean="0"/>
              <a:t>Boeve</a:t>
            </a:r>
            <a:r>
              <a:rPr lang="fr-BE" i="1" dirty="0" smtClean="0"/>
              <a:t> en Flandre et ma tentative d’implémenter cela du côté francophone</a:t>
            </a:r>
            <a:r>
              <a:rPr lang="fr-BE" dirty="0" smtClean="0"/>
              <a:t>: Aller vers une </a:t>
            </a:r>
            <a:r>
              <a:rPr lang="fr-BE" u="sng" dirty="0" smtClean="0"/>
              <a:t>école catholique du dialogue</a:t>
            </a:r>
            <a:r>
              <a:rPr lang="fr-BE" dirty="0" smtClean="0"/>
              <a:t>: </a:t>
            </a:r>
          </a:p>
          <a:p>
            <a:pPr marL="0" indent="0" algn="just">
              <a:buNone/>
            </a:pPr>
            <a:r>
              <a:rPr lang="fr-BE" dirty="0" smtClean="0">
                <a:sym typeface="Wingdings" panose="05000000000000000000" pitchFamily="2" charset="2"/>
              </a:rPr>
              <a:t> </a:t>
            </a:r>
            <a:r>
              <a:rPr lang="fr-BE" dirty="0" smtClean="0"/>
              <a:t>interruption du système des valeurs + recontextualisation par le dialogue et la rencontre de l’altérité :</a:t>
            </a:r>
          </a:p>
          <a:p>
            <a:pPr marL="0" indent="0" algn="just">
              <a:buNone/>
            </a:pPr>
            <a:r>
              <a:rPr lang="fr-BE" dirty="0" smtClean="0">
                <a:sym typeface="Wingdings" panose="05000000000000000000" pitchFamily="2" charset="2"/>
              </a:rPr>
              <a:t>	</a:t>
            </a:r>
            <a:r>
              <a:rPr lang="fr-BE" sz="2200" dirty="0" smtClean="0">
                <a:sym typeface="Wingdings" panose="05000000000000000000" pitchFamily="2" charset="2"/>
              </a:rPr>
              <a:t>Construction d’identités plus réflexives et plus dialogales; </a:t>
            </a:r>
          </a:p>
          <a:p>
            <a:pPr marL="0" indent="0" algn="just">
              <a:buNone/>
            </a:pPr>
            <a:r>
              <a:rPr lang="fr-BE" sz="2200" dirty="0" smtClean="0">
                <a:sym typeface="Wingdings" panose="05000000000000000000" pitchFamily="2" charset="2"/>
              </a:rPr>
              <a:t>	Recontextualisation de l’identité chrétienne par le dialogue. </a:t>
            </a:r>
            <a:endParaRPr lang="fr-BE" sz="2200" dirty="0" smtClean="0"/>
          </a:p>
          <a:p>
            <a:pPr marL="0" indent="0">
              <a:buNone/>
            </a:pPr>
            <a:endParaRPr lang="fr-BE" u="sng" dirty="0" smtClean="0"/>
          </a:p>
          <a:p>
            <a:endParaRPr lang="fr-BE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9767-D377-4560-8366-0413C31556ED}" type="slidenum">
              <a:rPr lang="fr-BE" smtClean="0"/>
              <a:t>10</a:t>
            </a:fld>
            <a:endParaRPr lang="fr-BE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>
                <a:solidFill>
                  <a:srgbClr val="FFFF00"/>
                </a:solidFill>
              </a:rPr>
              <a:t>Application à un exemple concret</a:t>
            </a:r>
            <a:endParaRPr lang="fr-BE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339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23528" y="2492896"/>
            <a:ext cx="8568951" cy="3633267"/>
          </a:xfrm>
        </p:spPr>
        <p:txBody>
          <a:bodyPr>
            <a:normAutofit/>
          </a:bodyPr>
          <a:lstStyle/>
          <a:p>
            <a:pPr algn="just"/>
            <a:r>
              <a:rPr lang="fr-BE" u="sng" dirty="0" smtClean="0"/>
              <a:t>Survol historique</a:t>
            </a:r>
            <a:r>
              <a:rPr lang="fr-BE" dirty="0" smtClean="0"/>
              <a:t> de la méthode de corrélation et ses liens avec la théologie pratique: Schleiermacher, Tillich, Schillebeeckx, Tracy, Dumas, </a:t>
            </a:r>
            <a:r>
              <a:rPr lang="fr-BE" dirty="0" err="1" smtClean="0"/>
              <a:t>Boeve</a:t>
            </a:r>
            <a:endParaRPr lang="fr-BE" dirty="0" smtClean="0"/>
          </a:p>
          <a:p>
            <a:pPr algn="just"/>
            <a:r>
              <a:rPr lang="fr-BE" u="sng" dirty="0" smtClean="0"/>
              <a:t>Méthode de corrélation</a:t>
            </a:r>
            <a:r>
              <a:rPr lang="fr-BE" dirty="0" smtClean="0"/>
              <a:t> = articulation entre le contenu de la foi et notre contexte </a:t>
            </a:r>
          </a:p>
          <a:p>
            <a:pPr algn="just"/>
            <a:r>
              <a:rPr lang="fr-BE" u="sng" dirty="0" smtClean="0"/>
              <a:t>Problème</a:t>
            </a:r>
            <a:r>
              <a:rPr lang="fr-BE" dirty="0" smtClean="0"/>
              <a:t>: au sein même de la théologie pratique, la corrélation ne fait plus l’unanimité</a:t>
            </a:r>
          </a:p>
          <a:p>
            <a:pPr marL="0" indent="0" algn="ctr">
              <a:buNone/>
            </a:pPr>
            <a:r>
              <a:rPr lang="fr-BE" b="1" i="1" dirty="0" smtClean="0"/>
              <a:t>Cette méthode est-elle encore pertinente de nos jours? Quelles adaptations s’avèrent nécessaires?</a:t>
            </a:r>
            <a:endParaRPr lang="fr-BE" b="1" i="1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>
                <a:solidFill>
                  <a:srgbClr val="FFFF00"/>
                </a:solidFill>
              </a:rPr>
              <a:t>Questionnements initiaux</a:t>
            </a:r>
            <a:endParaRPr lang="fr-BE" dirty="0">
              <a:solidFill>
                <a:srgbClr val="FFFF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9767-D377-4560-8366-0413C31556ED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3818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2348880"/>
            <a:ext cx="8712968" cy="3810736"/>
          </a:xfrm>
        </p:spPr>
        <p:txBody>
          <a:bodyPr>
            <a:normAutofit lnSpcReduction="10000"/>
          </a:bodyPr>
          <a:lstStyle/>
          <a:p>
            <a:r>
              <a:rPr lang="fr-BE" dirty="0" smtClean="0"/>
              <a:t>1) </a:t>
            </a:r>
            <a:r>
              <a:rPr lang="fr-BE" u="sng" dirty="0" smtClean="0"/>
              <a:t>Friedrich Schleiermacher</a:t>
            </a:r>
            <a:r>
              <a:rPr lang="fr-BE" dirty="0" smtClean="0"/>
              <a:t> (1768-1834): </a:t>
            </a:r>
          </a:p>
          <a:p>
            <a:pPr>
              <a:buFont typeface="Wingdings"/>
              <a:buChar char="à"/>
            </a:pPr>
            <a:r>
              <a:rPr lang="fr-BE" dirty="0" smtClean="0">
                <a:sym typeface="Wingdings" panose="05000000000000000000" pitchFamily="2" charset="2"/>
              </a:rPr>
              <a:t>Respecter à la fois l’autonomie du christianisme et de la culture</a:t>
            </a:r>
          </a:p>
          <a:p>
            <a:pPr>
              <a:buFont typeface="Wingdings"/>
              <a:buChar char="à"/>
            </a:pPr>
            <a:r>
              <a:rPr lang="fr-BE" dirty="0" smtClean="0">
                <a:sym typeface="Wingdings" panose="05000000000000000000" pitchFamily="2" charset="2"/>
              </a:rPr>
              <a:t>Respecter leur réciprocité ou leur dépendance réciproque</a:t>
            </a:r>
          </a:p>
          <a:p>
            <a:pPr marL="0" indent="0">
              <a:buNone/>
            </a:pPr>
            <a:endParaRPr lang="fr-BE" dirty="0" smtClean="0"/>
          </a:p>
          <a:p>
            <a:r>
              <a:rPr lang="fr-BE" dirty="0" smtClean="0"/>
              <a:t>2) </a:t>
            </a:r>
            <a:r>
              <a:rPr lang="fr-BE" u="sng" dirty="0" smtClean="0"/>
              <a:t>Paul Tillich</a:t>
            </a:r>
            <a:r>
              <a:rPr lang="fr-BE" dirty="0" smtClean="0"/>
              <a:t> (1886-1965): </a:t>
            </a:r>
          </a:p>
          <a:p>
            <a:pPr>
              <a:buFont typeface="Wingdings"/>
              <a:buChar char="à"/>
            </a:pPr>
            <a:r>
              <a:rPr lang="fr-BE" dirty="0" smtClean="0">
                <a:sym typeface="Wingdings" panose="05000000000000000000" pitchFamily="2" charset="2"/>
              </a:rPr>
              <a:t>Corrélation comme structure ontologique fondamentale</a:t>
            </a:r>
          </a:p>
          <a:p>
            <a:pPr>
              <a:buFont typeface="Wingdings"/>
              <a:buChar char="à"/>
            </a:pPr>
            <a:r>
              <a:rPr lang="fr-BE" dirty="0" smtClean="0">
                <a:sym typeface="Wingdings" panose="05000000000000000000" pitchFamily="2" charset="2"/>
              </a:rPr>
              <a:t>Va-et-vient, aller-retour perpétuel, tension entre les deux pôles, confrontation dynamique faite d’opposition et d’alliance</a:t>
            </a:r>
          </a:p>
          <a:p>
            <a:pPr>
              <a:buFont typeface="Wingdings"/>
              <a:buChar char="à"/>
            </a:pPr>
            <a:r>
              <a:rPr lang="fr-BE" dirty="0">
                <a:sym typeface="Wingdings" panose="05000000000000000000" pitchFamily="2" charset="2"/>
              </a:rPr>
              <a:t> </a:t>
            </a:r>
            <a:r>
              <a:rPr lang="fr-BE" dirty="0" smtClean="0">
                <a:sym typeface="Wingdings" panose="05000000000000000000" pitchFamily="2" charset="2"/>
              </a:rPr>
              <a:t>Pas d’intention d’en faire une méthode de théologie pratique</a:t>
            </a:r>
            <a:endParaRPr lang="fr-BE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9767-D377-4560-8366-0413C31556ED}" type="slidenum">
              <a:rPr lang="fr-BE" smtClean="0"/>
              <a:t>3</a:t>
            </a:fld>
            <a:endParaRPr lang="fr-BE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>
                <a:solidFill>
                  <a:srgbClr val="FFFF00"/>
                </a:solidFill>
              </a:rPr>
              <a:t>Rétrospective historique</a:t>
            </a:r>
            <a:endParaRPr lang="fr-BE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0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79512" y="2132856"/>
            <a:ext cx="8712968" cy="4176464"/>
          </a:xfrm>
        </p:spPr>
        <p:txBody>
          <a:bodyPr>
            <a:normAutofit lnSpcReduction="10000"/>
          </a:bodyPr>
          <a:lstStyle/>
          <a:p>
            <a:r>
              <a:rPr lang="fr-BE" dirty="0" smtClean="0"/>
              <a:t>3) </a:t>
            </a:r>
            <a:r>
              <a:rPr lang="fr-BE" u="sng" dirty="0" smtClean="0"/>
              <a:t>Edward Schillebeeckx</a:t>
            </a:r>
            <a:r>
              <a:rPr lang="fr-BE" dirty="0" smtClean="0"/>
              <a:t> (1914-2009)</a:t>
            </a:r>
            <a:endParaRPr lang="fr-BE" dirty="0">
              <a:sym typeface="Wingdings" panose="05000000000000000000" pitchFamily="2" charset="2"/>
            </a:endParaRPr>
          </a:p>
          <a:p>
            <a:pPr algn="just">
              <a:buFont typeface="Wingdings"/>
              <a:buChar char="à"/>
            </a:pPr>
            <a:r>
              <a:rPr lang="fr-BE" dirty="0" smtClean="0">
                <a:sym typeface="Wingdings" panose="05000000000000000000" pitchFamily="2" charset="2"/>
              </a:rPr>
              <a:t>Préciser le contexte expérientiel de la foi, élaborer une corrélation critique et mutuelle de réponses (« corrélation d’expériences »)</a:t>
            </a:r>
          </a:p>
          <a:p>
            <a:pPr algn="just">
              <a:buFont typeface="Wingdings"/>
              <a:buChar char="à"/>
            </a:pPr>
            <a:r>
              <a:rPr lang="fr-BE" dirty="0" smtClean="0">
                <a:sym typeface="Wingdings" panose="05000000000000000000" pitchFamily="2" charset="2"/>
              </a:rPr>
              <a:t>Il inspire Marc </a:t>
            </a:r>
            <a:r>
              <a:rPr lang="fr-BE" dirty="0" err="1" smtClean="0">
                <a:sym typeface="Wingdings" panose="05000000000000000000" pitchFamily="2" charset="2"/>
              </a:rPr>
              <a:t>Donzé</a:t>
            </a:r>
            <a:r>
              <a:rPr lang="fr-BE" dirty="0" smtClean="0">
                <a:sym typeface="Wingdings" panose="05000000000000000000" pitchFamily="2" charset="2"/>
              </a:rPr>
              <a:t> (1989) qui applique la méthode de corrélation à la « théologie pratique fondamentale ». </a:t>
            </a:r>
            <a:r>
              <a:rPr lang="fr-BE" dirty="0" err="1" smtClean="0">
                <a:sym typeface="Wingdings" panose="05000000000000000000" pitchFamily="2" charset="2"/>
              </a:rPr>
              <a:t>Donzé</a:t>
            </a:r>
            <a:r>
              <a:rPr lang="fr-BE" dirty="0" smtClean="0">
                <a:sym typeface="Wingdings" panose="05000000000000000000" pitchFamily="2" charset="2"/>
              </a:rPr>
              <a:t> veut respecter « l’homologie de rapports »</a:t>
            </a:r>
          </a:p>
          <a:p>
            <a:pPr marL="0" indent="0">
              <a:buNone/>
            </a:pPr>
            <a:endParaRPr lang="fr-BE" dirty="0" smtClean="0"/>
          </a:p>
          <a:p>
            <a:r>
              <a:rPr lang="fr-BE" dirty="0" smtClean="0"/>
              <a:t>4) </a:t>
            </a:r>
            <a:r>
              <a:rPr lang="fr-BE" u="sng" dirty="0" smtClean="0"/>
              <a:t>David Tracy</a:t>
            </a:r>
            <a:r>
              <a:rPr lang="fr-BE" dirty="0" smtClean="0"/>
              <a:t> (1939 - …)</a:t>
            </a:r>
          </a:p>
          <a:p>
            <a:pPr>
              <a:buFont typeface="Wingdings"/>
              <a:buChar char="à"/>
            </a:pPr>
            <a:r>
              <a:rPr lang="fr-BE" dirty="0" smtClean="0">
                <a:sym typeface="Wingdings" panose="05000000000000000000" pitchFamily="2" charset="2"/>
              </a:rPr>
              <a:t>Méthode de corrélation revisitée avec des recommandations tant pour les praticiens et les systématiciens</a:t>
            </a:r>
          </a:p>
          <a:p>
            <a:pPr marL="0" indent="0">
              <a:buNone/>
            </a:pPr>
            <a:endParaRPr lang="fr-BE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9767-D377-4560-8366-0413C31556ED}" type="slidenum">
              <a:rPr lang="fr-BE" smtClean="0"/>
              <a:t>4</a:t>
            </a:fld>
            <a:endParaRPr lang="fr-BE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>
                <a:solidFill>
                  <a:srgbClr val="FFFF00"/>
                </a:solidFill>
              </a:rPr>
              <a:t>Rétrospective historique</a:t>
            </a:r>
            <a:endParaRPr lang="fr-BE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52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07504" y="1844824"/>
            <a:ext cx="9001000" cy="4536504"/>
          </a:xfrm>
        </p:spPr>
        <p:txBody>
          <a:bodyPr>
            <a:noAutofit/>
          </a:bodyPr>
          <a:lstStyle/>
          <a:p>
            <a:r>
              <a:rPr lang="fr-BE" sz="2200" dirty="0" smtClean="0"/>
              <a:t>5) </a:t>
            </a:r>
            <a:r>
              <a:rPr lang="fr-BE" sz="2200" u="sng" dirty="0" smtClean="0"/>
              <a:t>Marc Dumas</a:t>
            </a:r>
            <a:r>
              <a:rPr lang="fr-BE" sz="2200" dirty="0" smtClean="0"/>
              <a:t> (1960-…) : </a:t>
            </a:r>
          </a:p>
          <a:p>
            <a:pPr algn="just">
              <a:buFont typeface="Wingdings"/>
              <a:buChar char="à"/>
            </a:pPr>
            <a:r>
              <a:rPr lang="fr-BE" sz="2200" dirty="0" smtClean="0">
                <a:sym typeface="Wingdings" panose="05000000000000000000" pitchFamily="2" charset="2"/>
              </a:rPr>
              <a:t>Il prend les expériences de ses contemporains comme point de départ théologique (intégration des expériences humaines et question du choix des expériences retenues)</a:t>
            </a:r>
          </a:p>
          <a:p>
            <a:pPr algn="just">
              <a:buFont typeface="Wingdings"/>
              <a:buChar char="à"/>
            </a:pPr>
            <a:r>
              <a:rPr lang="fr-BE" sz="2200" i="1" dirty="0" smtClean="0">
                <a:sym typeface="Wingdings" panose="05000000000000000000" pitchFamily="2" charset="2"/>
              </a:rPr>
              <a:t>Précis de théologie pratique </a:t>
            </a:r>
            <a:r>
              <a:rPr lang="fr-BE" sz="2200" dirty="0" smtClean="0">
                <a:sym typeface="Wingdings" panose="05000000000000000000" pitchFamily="2" charset="2"/>
              </a:rPr>
              <a:t>(2004): impossibilité de fonder la méthode de théologie pratique sur base de la corrélation</a:t>
            </a:r>
          </a:p>
          <a:p>
            <a:pPr marL="0" indent="0" algn="just">
              <a:buNone/>
            </a:pPr>
            <a:endParaRPr lang="fr-BE" sz="1000" dirty="0">
              <a:sym typeface="Wingdings" panose="05000000000000000000" pitchFamily="2" charset="2"/>
            </a:endParaRPr>
          </a:p>
          <a:p>
            <a:pPr marL="0" indent="0" algn="just">
              <a:buNone/>
            </a:pPr>
            <a:r>
              <a:rPr lang="fr-BE" sz="2200" u="sng" dirty="0" smtClean="0">
                <a:sym typeface="Wingdings" panose="05000000000000000000" pitchFamily="2" charset="2"/>
              </a:rPr>
              <a:t>Critiques du groupe de Santiago</a:t>
            </a:r>
            <a:r>
              <a:rPr lang="fr-BE" sz="2200" dirty="0" smtClean="0">
                <a:sym typeface="Wingdings" panose="05000000000000000000" pitchFamily="2" charset="2"/>
              </a:rPr>
              <a:t> (Joël </a:t>
            </a:r>
            <a:r>
              <a:rPr lang="fr-BE" sz="2200" dirty="0" err="1" smtClean="0">
                <a:sym typeface="Wingdings" panose="05000000000000000000" pitchFamily="2" charset="2"/>
              </a:rPr>
              <a:t>Molinario</a:t>
            </a:r>
            <a:r>
              <a:rPr lang="fr-BE" sz="2200" dirty="0" smtClean="0">
                <a:sym typeface="Wingdings" panose="05000000000000000000" pitchFamily="2" charset="2"/>
              </a:rPr>
              <a:t>, </a:t>
            </a:r>
            <a:r>
              <a:rPr lang="fr-BE" sz="2200" dirty="0" err="1" smtClean="0">
                <a:sym typeface="Wingdings" panose="05000000000000000000" pitchFamily="2" charset="2"/>
              </a:rPr>
              <a:t>Clare</a:t>
            </a:r>
            <a:r>
              <a:rPr lang="fr-BE" sz="2200" dirty="0" smtClean="0">
                <a:sym typeface="Wingdings" panose="05000000000000000000" pitchFamily="2" charset="2"/>
              </a:rPr>
              <a:t> Watkins, etc.): </a:t>
            </a:r>
          </a:p>
          <a:p>
            <a:pPr algn="just">
              <a:buFontTx/>
              <a:buChar char="-"/>
            </a:pPr>
            <a:r>
              <a:rPr lang="fr-BE" sz="2200" dirty="0" smtClean="0">
                <a:sym typeface="Wingdings" panose="05000000000000000000" pitchFamily="2" charset="2"/>
              </a:rPr>
              <a:t>TP doit viser l’action, la transformation, l’amélioration d’une pratique</a:t>
            </a:r>
          </a:p>
          <a:p>
            <a:pPr algn="just">
              <a:buFontTx/>
              <a:buChar char="-"/>
            </a:pPr>
            <a:r>
              <a:rPr lang="fr-BE" sz="2200" dirty="0" smtClean="0">
                <a:sym typeface="Wingdings" panose="05000000000000000000" pitchFamily="2" charset="2"/>
              </a:rPr>
              <a:t>Relations d’abord hiérarchiques puis latérales entre théorie et pratique</a:t>
            </a:r>
          </a:p>
          <a:p>
            <a:pPr algn="just">
              <a:buFontTx/>
              <a:buChar char="-"/>
            </a:pPr>
            <a:r>
              <a:rPr lang="fr-BE" sz="2200" dirty="0" smtClean="0">
                <a:sym typeface="Wingdings" panose="05000000000000000000" pitchFamily="2" charset="2"/>
              </a:rPr>
              <a:t>Mais malgré cela, « désillusion des approches corrélatives »</a:t>
            </a:r>
          </a:p>
          <a:p>
            <a:pPr algn="just">
              <a:buFontTx/>
              <a:buChar char="-"/>
            </a:pPr>
            <a:r>
              <a:rPr lang="fr-BE" sz="2200" dirty="0" smtClean="0">
                <a:sym typeface="Wingdings" panose="05000000000000000000" pitchFamily="2" charset="2"/>
              </a:rPr>
              <a:t>Besoin d’approches plus intégratives: ne pas séparer théorie et pratique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9767-D377-4560-8366-0413C31556ED}" type="slidenum">
              <a:rPr lang="fr-BE" smtClean="0"/>
              <a:t>5</a:t>
            </a:fld>
            <a:endParaRPr lang="fr-BE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>
                <a:solidFill>
                  <a:srgbClr val="FFFF00"/>
                </a:solidFill>
              </a:rPr>
              <a:t>Rétrospective historique</a:t>
            </a:r>
            <a:endParaRPr lang="fr-BE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81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23528" y="2636912"/>
            <a:ext cx="8640959" cy="3456384"/>
          </a:xfrm>
        </p:spPr>
        <p:txBody>
          <a:bodyPr/>
          <a:lstStyle/>
          <a:p>
            <a:r>
              <a:rPr lang="fr-BE" u="sng" dirty="0" err="1" smtClean="0"/>
              <a:t>Lieven</a:t>
            </a:r>
            <a:r>
              <a:rPr lang="fr-BE" u="sng" dirty="0" smtClean="0"/>
              <a:t> </a:t>
            </a:r>
            <a:r>
              <a:rPr lang="fr-BE" u="sng" dirty="0" err="1" smtClean="0"/>
              <a:t>Boeve</a:t>
            </a:r>
            <a:r>
              <a:rPr lang="fr-BE" u="sng" dirty="0" smtClean="0"/>
              <a:t> </a:t>
            </a:r>
            <a:r>
              <a:rPr lang="fr-BE" dirty="0" smtClean="0"/>
              <a:t>(1966 - …): </a:t>
            </a:r>
          </a:p>
          <a:p>
            <a:pPr marL="0" indent="0">
              <a:buNone/>
            </a:pPr>
            <a:endParaRPr lang="fr-BE" dirty="0" smtClean="0"/>
          </a:p>
          <a:p>
            <a:pPr>
              <a:buFont typeface="Wingdings"/>
              <a:buChar char="à"/>
            </a:pPr>
            <a:r>
              <a:rPr lang="fr-BE" i="1" dirty="0" smtClean="0">
                <a:sym typeface="Wingdings" panose="05000000000000000000" pitchFamily="2" charset="2"/>
              </a:rPr>
              <a:t>Analyse du contexte post-moderne</a:t>
            </a:r>
            <a:r>
              <a:rPr lang="fr-BE" dirty="0" smtClean="0">
                <a:sym typeface="Wingdings" panose="05000000000000000000" pitchFamily="2" charset="2"/>
              </a:rPr>
              <a:t>: Europe post-laïque et post-chrétienne, marquée par 3 processus (la détraditionalisation, l’individualisation et la pluralisation)</a:t>
            </a:r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  <a:p>
            <a:pPr>
              <a:buFont typeface="Wingdings"/>
              <a:buChar char="à"/>
            </a:pPr>
            <a:r>
              <a:rPr lang="fr-BE" i="1" dirty="0">
                <a:sym typeface="Wingdings" panose="05000000000000000000" pitchFamily="2" charset="2"/>
              </a:rPr>
              <a:t>M</a:t>
            </a:r>
            <a:r>
              <a:rPr lang="fr-BE" i="1" dirty="0" smtClean="0">
                <a:sym typeface="Wingdings" panose="05000000000000000000" pitchFamily="2" charset="2"/>
              </a:rPr>
              <a:t>éthode</a:t>
            </a:r>
            <a:r>
              <a:rPr lang="fr-BE" dirty="0" smtClean="0">
                <a:sym typeface="Wingdings" panose="05000000000000000000" pitchFamily="2" charset="2"/>
              </a:rPr>
              <a:t>: la recontextualisation (« corrélation post-moderne »)</a:t>
            </a:r>
          </a:p>
          <a:p>
            <a:pPr>
              <a:buFont typeface="Wingdings"/>
              <a:buChar char="à"/>
            </a:pPr>
            <a:r>
              <a:rPr lang="fr-BE" i="1" dirty="0">
                <a:sym typeface="Wingdings" panose="05000000000000000000" pitchFamily="2" charset="2"/>
              </a:rPr>
              <a:t>C</a:t>
            </a:r>
            <a:r>
              <a:rPr lang="fr-BE" i="1" dirty="0" smtClean="0">
                <a:sym typeface="Wingdings" panose="05000000000000000000" pitchFamily="2" charset="2"/>
              </a:rPr>
              <a:t>atégorie</a:t>
            </a:r>
            <a:r>
              <a:rPr lang="fr-BE" dirty="0" smtClean="0">
                <a:sym typeface="Wingdings" panose="05000000000000000000" pitchFamily="2" charset="2"/>
              </a:rPr>
              <a:t>: l’interruption</a:t>
            </a:r>
            <a:endParaRPr lang="fr-BE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9767-D377-4560-8366-0413C31556ED}" type="slidenum">
              <a:rPr lang="fr-BE" smtClean="0"/>
              <a:t>6</a:t>
            </a:fld>
            <a:endParaRPr lang="fr-BE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>
                <a:solidFill>
                  <a:srgbClr val="FFFF00"/>
                </a:solidFill>
              </a:rPr>
              <a:t>Rétrospective historique</a:t>
            </a:r>
            <a:endParaRPr lang="fr-BE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25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2636912"/>
            <a:ext cx="8640959" cy="3384376"/>
          </a:xfrm>
        </p:spPr>
        <p:txBody>
          <a:bodyPr>
            <a:normAutofit/>
          </a:bodyPr>
          <a:lstStyle/>
          <a:p>
            <a:r>
              <a:rPr lang="fr-BE" u="sng" dirty="0" err="1" smtClean="0"/>
              <a:t>Lieven</a:t>
            </a:r>
            <a:r>
              <a:rPr lang="fr-BE" u="sng" dirty="0" smtClean="0"/>
              <a:t> </a:t>
            </a:r>
            <a:r>
              <a:rPr lang="fr-BE" u="sng" dirty="0" err="1" smtClean="0"/>
              <a:t>Boeve</a:t>
            </a:r>
            <a:r>
              <a:rPr lang="fr-BE" u="sng" dirty="0" smtClean="0"/>
              <a:t> </a:t>
            </a:r>
            <a:r>
              <a:rPr lang="fr-BE" dirty="0" smtClean="0"/>
              <a:t>(1966 - …): </a:t>
            </a:r>
          </a:p>
          <a:p>
            <a:pPr marL="0" indent="0">
              <a:buNone/>
            </a:pPr>
            <a:endParaRPr lang="fr-BE" dirty="0" smtClean="0"/>
          </a:p>
          <a:p>
            <a:pPr marL="0" indent="0" algn="just">
              <a:buNone/>
            </a:pPr>
            <a:r>
              <a:rPr lang="fr-BE" dirty="0" smtClean="0">
                <a:sym typeface="Wingdings" panose="05000000000000000000" pitchFamily="2" charset="2"/>
              </a:rPr>
              <a:t> Fin des stratégies de corrélation en postmodernité car: </a:t>
            </a:r>
          </a:p>
          <a:p>
            <a:pPr marL="457200" indent="-457200" algn="just">
              <a:buAutoNum type="arabicParenR"/>
            </a:pPr>
            <a:r>
              <a:rPr lang="fr-BE" sz="2200" dirty="0" smtClean="0">
                <a:sym typeface="Wingdings" panose="05000000000000000000" pitchFamily="2" charset="2"/>
              </a:rPr>
              <a:t>La pluralisation et l’arrivée d’autres religions changent la donne;</a:t>
            </a:r>
          </a:p>
          <a:p>
            <a:pPr marL="457200" indent="-457200" algn="just">
              <a:buAutoNum type="arabicParenR"/>
            </a:pPr>
            <a:r>
              <a:rPr lang="fr-BE" sz="2200" dirty="0" smtClean="0">
                <a:sym typeface="Wingdings" panose="05000000000000000000" pitchFamily="2" charset="2"/>
              </a:rPr>
              <a:t>Les sensibilités post-modernes sont plus attentives à la pluralité;</a:t>
            </a:r>
          </a:p>
          <a:p>
            <a:pPr marL="457200" indent="-457200" algn="just">
              <a:buAutoNum type="arabicParenR"/>
            </a:pPr>
            <a:r>
              <a:rPr lang="fr-BE" sz="2200" dirty="0" smtClean="0">
                <a:sym typeface="Wingdings" panose="05000000000000000000" pitchFamily="2" charset="2"/>
              </a:rPr>
              <a:t>La corrélation reste encore trop souvent dans l’harmonie;</a:t>
            </a:r>
          </a:p>
          <a:p>
            <a:pPr marL="457200" indent="-457200" algn="just">
              <a:buAutoNum type="arabicParenR"/>
            </a:pPr>
            <a:r>
              <a:rPr lang="fr-BE" sz="2200" dirty="0" smtClean="0">
                <a:sym typeface="Wingdings" panose="05000000000000000000" pitchFamily="2" charset="2"/>
              </a:rPr>
              <a:t>On assiste à la fin du chevauchement entre foi et contexte en raison de la détraditionalisation et de la pluralisation</a:t>
            </a:r>
            <a:endParaRPr lang="fr-BE" sz="2200" dirty="0" smtClean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9767-D377-4560-8366-0413C31556ED}" type="slidenum">
              <a:rPr lang="fr-BE" smtClean="0"/>
              <a:t>7</a:t>
            </a:fld>
            <a:endParaRPr lang="fr-BE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>
                <a:solidFill>
                  <a:srgbClr val="FFFF00"/>
                </a:solidFill>
              </a:rPr>
              <a:t>Rétrospective historique</a:t>
            </a:r>
            <a:endParaRPr lang="fr-BE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41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2780928"/>
            <a:ext cx="8640959" cy="3312368"/>
          </a:xfrm>
        </p:spPr>
        <p:txBody>
          <a:bodyPr>
            <a:normAutofit/>
          </a:bodyPr>
          <a:lstStyle/>
          <a:p>
            <a:r>
              <a:rPr lang="fr-BE" u="sng" dirty="0" err="1" smtClean="0"/>
              <a:t>Lieven</a:t>
            </a:r>
            <a:r>
              <a:rPr lang="fr-BE" u="sng" dirty="0" smtClean="0"/>
              <a:t> </a:t>
            </a:r>
            <a:r>
              <a:rPr lang="fr-BE" u="sng" dirty="0" err="1" smtClean="0"/>
              <a:t>Boeve</a:t>
            </a:r>
            <a:r>
              <a:rPr lang="fr-BE" u="sng" dirty="0" smtClean="0"/>
              <a:t> </a:t>
            </a:r>
            <a:r>
              <a:rPr lang="fr-BE" dirty="0" smtClean="0"/>
              <a:t>(1966 - …): la recontextualisation</a:t>
            </a:r>
          </a:p>
          <a:p>
            <a:pPr marL="0" indent="0" algn="ctr">
              <a:buNone/>
            </a:pPr>
            <a:r>
              <a:rPr lang="fr-BE" sz="2000" i="1" dirty="0" smtClean="0"/>
              <a:t>« Recontextualisation </a:t>
            </a:r>
            <a:r>
              <a:rPr lang="fr-BE" sz="2000" i="1" dirty="0" err="1" smtClean="0"/>
              <a:t>describes</a:t>
            </a:r>
            <a:r>
              <a:rPr lang="fr-BE" sz="2000" i="1" dirty="0" smtClean="0"/>
              <a:t> a </a:t>
            </a:r>
            <a:r>
              <a:rPr lang="fr-BE" sz="2000" i="1" dirty="0" err="1" smtClean="0"/>
              <a:t>formal</a:t>
            </a:r>
            <a:r>
              <a:rPr lang="fr-BE" sz="2000" i="1" dirty="0" smtClean="0"/>
              <a:t> </a:t>
            </a:r>
            <a:r>
              <a:rPr lang="fr-BE" sz="2000" i="1" dirty="0" err="1" smtClean="0"/>
              <a:t>process</a:t>
            </a:r>
            <a:r>
              <a:rPr lang="fr-BE" sz="2000" i="1" dirty="0" smtClean="0"/>
              <a:t> in </a:t>
            </a:r>
            <a:r>
              <a:rPr lang="fr-BE" sz="2000" i="1" dirty="0" err="1" smtClean="0"/>
              <a:t>which</a:t>
            </a:r>
            <a:r>
              <a:rPr lang="fr-BE" sz="2000" i="1" dirty="0" smtClean="0"/>
              <a:t> </a:t>
            </a:r>
            <a:r>
              <a:rPr lang="fr-BE" sz="2000" i="1" dirty="0" err="1" smtClean="0"/>
              <a:t>something</a:t>
            </a:r>
            <a:r>
              <a:rPr lang="fr-BE" sz="2000" i="1" dirty="0" smtClean="0"/>
              <a:t> </a:t>
            </a:r>
            <a:r>
              <a:rPr lang="fr-BE" sz="2000" i="1" dirty="0" err="1" smtClean="0"/>
              <a:t>is</a:t>
            </a:r>
            <a:r>
              <a:rPr lang="fr-BE" sz="2000" i="1" dirty="0" smtClean="0"/>
              <a:t> </a:t>
            </a:r>
            <a:r>
              <a:rPr lang="fr-BE" sz="2000" i="1" dirty="0" err="1" smtClean="0"/>
              <a:t>placed</a:t>
            </a:r>
            <a:r>
              <a:rPr lang="fr-BE" sz="2000" i="1" dirty="0" smtClean="0"/>
              <a:t> in a new </a:t>
            </a:r>
            <a:r>
              <a:rPr lang="fr-BE" sz="2000" i="1" dirty="0" err="1" smtClean="0"/>
              <a:t>context</a:t>
            </a:r>
            <a:r>
              <a:rPr lang="fr-BE" sz="2000" i="1" dirty="0" smtClean="0"/>
              <a:t> </a:t>
            </a:r>
            <a:r>
              <a:rPr lang="fr-BE" sz="2000" i="1" dirty="0" err="1" smtClean="0"/>
              <a:t>so</a:t>
            </a:r>
            <a:r>
              <a:rPr lang="fr-BE" sz="2000" i="1" dirty="0" smtClean="0"/>
              <a:t> </a:t>
            </a:r>
            <a:r>
              <a:rPr lang="fr-BE" sz="2000" i="1" dirty="0" err="1" smtClean="0"/>
              <a:t>that</a:t>
            </a:r>
            <a:r>
              <a:rPr lang="fr-BE" sz="2000" i="1" dirty="0" smtClean="0"/>
              <a:t> </a:t>
            </a:r>
            <a:r>
              <a:rPr lang="fr-BE" sz="2000" i="1" dirty="0" err="1" smtClean="0"/>
              <a:t>it</a:t>
            </a:r>
            <a:r>
              <a:rPr lang="fr-BE" sz="2000" i="1" dirty="0" smtClean="0"/>
              <a:t> </a:t>
            </a:r>
            <a:r>
              <a:rPr lang="fr-BE" sz="2000" i="1" dirty="0" err="1" smtClean="0"/>
              <a:t>acquires</a:t>
            </a:r>
            <a:r>
              <a:rPr lang="fr-BE" sz="2000" i="1" dirty="0" smtClean="0"/>
              <a:t> a new </a:t>
            </a:r>
            <a:r>
              <a:rPr lang="fr-BE" sz="2000" i="1" dirty="0" err="1" smtClean="0"/>
              <a:t>meaning</a:t>
            </a:r>
            <a:r>
              <a:rPr lang="fr-BE" sz="2000" i="1" dirty="0" smtClean="0"/>
              <a:t> and </a:t>
            </a:r>
            <a:r>
              <a:rPr lang="fr-BE" sz="2000" i="1" dirty="0" err="1" smtClean="0"/>
              <a:t>becomes</a:t>
            </a:r>
            <a:r>
              <a:rPr lang="fr-BE" sz="2000" i="1" dirty="0" smtClean="0"/>
              <a:t> </a:t>
            </a:r>
            <a:r>
              <a:rPr lang="fr-BE" sz="2000" i="1" dirty="0" err="1" smtClean="0"/>
              <a:t>credible</a:t>
            </a:r>
            <a:r>
              <a:rPr lang="fr-BE" sz="2000" i="1" dirty="0" smtClean="0"/>
              <a:t> </a:t>
            </a:r>
            <a:r>
              <a:rPr lang="fr-BE" sz="2000" i="1" dirty="0" err="1" smtClean="0"/>
              <a:t>again</a:t>
            </a:r>
            <a:r>
              <a:rPr lang="fr-BE" sz="2000" i="1" dirty="0" smtClean="0"/>
              <a:t> »</a:t>
            </a:r>
          </a:p>
          <a:p>
            <a:pPr marL="0" indent="0" algn="just">
              <a:buNone/>
            </a:pPr>
            <a:endParaRPr lang="fr-BE" sz="1000" i="1" dirty="0" smtClean="0"/>
          </a:p>
          <a:p>
            <a:pPr algn="just">
              <a:buFont typeface="Wingdings"/>
              <a:buChar char="à"/>
            </a:pPr>
            <a:r>
              <a:rPr lang="fr-BE" i="1" dirty="0" smtClean="0">
                <a:sym typeface="Wingdings" panose="05000000000000000000" pitchFamily="2" charset="2"/>
              </a:rPr>
              <a:t>4 caractéristiques pour la recontextualisation : </a:t>
            </a:r>
          </a:p>
          <a:p>
            <a:pPr marL="457200" indent="-457200" algn="just">
              <a:buAutoNum type="arabicParenR"/>
            </a:pPr>
            <a:r>
              <a:rPr lang="fr-BE" sz="2000" dirty="0" smtClean="0">
                <a:sym typeface="Wingdings" panose="05000000000000000000" pitchFamily="2" charset="2"/>
              </a:rPr>
              <a:t>Mélanger les horizons, l’ancien et le moderne, pour une nouvelle unité</a:t>
            </a:r>
          </a:p>
          <a:p>
            <a:pPr marL="457200" indent="-457200" algn="just">
              <a:buAutoNum type="arabicParenR"/>
            </a:pPr>
            <a:r>
              <a:rPr lang="fr-BE" sz="2000" dirty="0" smtClean="0">
                <a:sym typeface="Wingdings" panose="05000000000000000000" pitchFamily="2" charset="2"/>
              </a:rPr>
              <a:t>Passer de la mono-corrélation à la multi-corrélation</a:t>
            </a:r>
          </a:p>
          <a:p>
            <a:pPr marL="457200" indent="-457200" algn="just">
              <a:buAutoNum type="arabicParenR"/>
            </a:pPr>
            <a:r>
              <a:rPr lang="fr-BE" sz="2000" dirty="0" smtClean="0">
                <a:sym typeface="Wingdings" panose="05000000000000000000" pitchFamily="2" charset="2"/>
              </a:rPr>
              <a:t>Remettre la particularité chrétienne au premier plan</a:t>
            </a:r>
          </a:p>
          <a:p>
            <a:pPr marL="457200" indent="-457200" algn="just">
              <a:buAutoNum type="arabicParenR"/>
            </a:pPr>
            <a:r>
              <a:rPr lang="fr-BE" sz="2000" dirty="0" smtClean="0">
                <a:sym typeface="Wingdings" panose="05000000000000000000" pitchFamily="2" charset="2"/>
              </a:rPr>
              <a:t>Engager une dynamique existentielle</a:t>
            </a:r>
            <a:endParaRPr lang="fr-BE" sz="2000" dirty="0" smtClean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9767-D377-4560-8366-0413C31556ED}" type="slidenum">
              <a:rPr lang="fr-BE" smtClean="0"/>
              <a:t>8</a:t>
            </a:fld>
            <a:endParaRPr lang="fr-BE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>
                <a:solidFill>
                  <a:srgbClr val="FFFF00"/>
                </a:solidFill>
              </a:rPr>
              <a:t>Rétrospective historique</a:t>
            </a:r>
            <a:endParaRPr lang="fr-BE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46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79512" y="2492896"/>
            <a:ext cx="8712967" cy="3993307"/>
          </a:xfrm>
        </p:spPr>
        <p:txBody>
          <a:bodyPr>
            <a:normAutofit fontScale="92500"/>
          </a:bodyPr>
          <a:lstStyle/>
          <a:p>
            <a:r>
              <a:rPr lang="fr-BE" u="sng" dirty="0" err="1" smtClean="0"/>
              <a:t>Lieven</a:t>
            </a:r>
            <a:r>
              <a:rPr lang="fr-BE" u="sng" dirty="0" smtClean="0"/>
              <a:t> </a:t>
            </a:r>
            <a:r>
              <a:rPr lang="fr-BE" u="sng" dirty="0" err="1" smtClean="0"/>
              <a:t>Boeve</a:t>
            </a:r>
            <a:r>
              <a:rPr lang="fr-BE" u="sng" dirty="0" smtClean="0"/>
              <a:t> </a:t>
            </a:r>
            <a:r>
              <a:rPr lang="fr-BE" dirty="0" smtClean="0"/>
              <a:t>(1966 - …): l’interruption = ni rupture, ni continuité</a:t>
            </a:r>
          </a:p>
          <a:p>
            <a:pPr marL="0" indent="0">
              <a:buNone/>
            </a:pPr>
            <a:endParaRPr lang="fr-BE" sz="1100" dirty="0" smtClean="0"/>
          </a:p>
          <a:p>
            <a:pPr algn="just"/>
            <a:r>
              <a:rPr lang="fr-BE" i="1" dirty="0" smtClean="0"/>
              <a:t>Nécessité contextuelle</a:t>
            </a:r>
            <a:r>
              <a:rPr lang="fr-BE" dirty="0" smtClean="0"/>
              <a:t>: </a:t>
            </a:r>
            <a:endParaRPr lang="fr-BE" dirty="0"/>
          </a:p>
          <a:p>
            <a:pPr lvl="1" algn="just"/>
            <a:r>
              <a:rPr lang="fr-BE" dirty="0" smtClean="0"/>
              <a:t>L’altérité </a:t>
            </a:r>
            <a:r>
              <a:rPr lang="fr-BE" dirty="0"/>
              <a:t>philosophique et religieuse interrompt le récit chrétien</a:t>
            </a:r>
          </a:p>
          <a:p>
            <a:pPr lvl="1" algn="just"/>
            <a:r>
              <a:rPr lang="fr-BE" dirty="0"/>
              <a:t>Inversement, le récit chrétien peut interrompre contexte </a:t>
            </a:r>
            <a:r>
              <a:rPr lang="fr-BE" dirty="0" smtClean="0"/>
              <a:t>ambiant</a:t>
            </a:r>
          </a:p>
          <a:p>
            <a:pPr marL="301943" lvl="1" indent="0" algn="just">
              <a:buNone/>
            </a:pPr>
            <a:endParaRPr lang="fr-BE" sz="1100" dirty="0" smtClean="0"/>
          </a:p>
          <a:p>
            <a:pPr algn="just"/>
            <a:r>
              <a:rPr lang="fr-BE" i="1" dirty="0" smtClean="0"/>
              <a:t>Nécessité théologique</a:t>
            </a:r>
            <a:r>
              <a:rPr lang="fr-BE" dirty="0" smtClean="0"/>
              <a:t>: </a:t>
            </a:r>
          </a:p>
          <a:p>
            <a:pPr lvl="1" algn="just"/>
            <a:r>
              <a:rPr lang="fr-BE" i="1" dirty="0" smtClean="0"/>
              <a:t>Dei </a:t>
            </a:r>
            <a:r>
              <a:rPr lang="fr-BE" i="1" dirty="0" err="1" smtClean="0"/>
              <a:t>Verbum</a:t>
            </a:r>
            <a:r>
              <a:rPr lang="fr-BE" dirty="0" smtClean="0"/>
              <a:t>: « caractère dialogal de la rencontre entre Dieu et l’humanité »</a:t>
            </a:r>
          </a:p>
          <a:p>
            <a:pPr lvl="1" algn="just"/>
            <a:r>
              <a:rPr lang="fr-BE" dirty="0" smtClean="0"/>
              <a:t>Dieu « interrupteur » dans l’Ancien et le Nouveau Testament</a:t>
            </a:r>
          </a:p>
          <a:p>
            <a:pPr lvl="1" algn="just"/>
            <a:r>
              <a:rPr lang="fr-BE" dirty="0" smtClean="0"/>
              <a:t>Dieu se révèle aujourd’hui encore dans la rencontre avec l’altérité, par le dialogue (recherche des différences dans la ressemblances)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9767-D377-4560-8366-0413C31556ED}" type="slidenum">
              <a:rPr lang="fr-BE" smtClean="0"/>
              <a:t>9</a:t>
            </a:fld>
            <a:endParaRPr lang="fr-BE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>
                <a:solidFill>
                  <a:srgbClr val="FFFF00"/>
                </a:solidFill>
              </a:rPr>
              <a:t>Rétrospective historique</a:t>
            </a:r>
            <a:endParaRPr lang="fr-BE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2926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agues">
  <a:themeElements>
    <a:clrScheme name="Vagues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agues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agues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331</TotalTime>
  <Words>495</Words>
  <Application>Microsoft Office PowerPoint</Application>
  <PresentationFormat>Affichage à l'écran (4:3)</PresentationFormat>
  <Paragraphs>90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Vagues</vt:lpstr>
      <vt:lpstr>De la corrélation à la recontextualisation</vt:lpstr>
      <vt:lpstr>Questionnements initiaux</vt:lpstr>
      <vt:lpstr>Rétrospective historique</vt:lpstr>
      <vt:lpstr>Rétrospective historique</vt:lpstr>
      <vt:lpstr>Rétrospective historique</vt:lpstr>
      <vt:lpstr>Rétrospective historique</vt:lpstr>
      <vt:lpstr>Rétrospective historique</vt:lpstr>
      <vt:lpstr>Rétrospective historique</vt:lpstr>
      <vt:lpstr>Rétrospective historique</vt:lpstr>
      <vt:lpstr>Application à un exemple concret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la corrélation à la recontextualisation</dc:title>
  <dc:creator>Geoffrey Legrand</dc:creator>
  <cp:lastModifiedBy>Geoffrey Legrand</cp:lastModifiedBy>
  <cp:revision>14</cp:revision>
  <cp:lastPrinted>2021-01-07T11:31:45Z</cp:lastPrinted>
  <dcterms:created xsi:type="dcterms:W3CDTF">2021-01-06T18:10:38Z</dcterms:created>
  <dcterms:modified xsi:type="dcterms:W3CDTF">2021-01-07T14:41:55Z</dcterms:modified>
</cp:coreProperties>
</file>