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5"/>
  </p:notesMasterIdLst>
  <p:sldIdLst>
    <p:sldId id="257" r:id="rId2"/>
    <p:sldId id="298" r:id="rId3"/>
    <p:sldId id="325" r:id="rId4"/>
    <p:sldId id="301" r:id="rId5"/>
    <p:sldId id="302" r:id="rId6"/>
    <p:sldId id="303" r:id="rId7"/>
    <p:sldId id="322" r:id="rId8"/>
    <p:sldId id="307" r:id="rId9"/>
    <p:sldId id="306" r:id="rId10"/>
    <p:sldId id="308" r:id="rId11"/>
    <p:sldId id="317" r:id="rId12"/>
    <p:sldId id="331" r:id="rId13"/>
    <p:sldId id="319" r:id="rId14"/>
    <p:sldId id="334" r:id="rId15"/>
    <p:sldId id="323" r:id="rId16"/>
    <p:sldId id="324" r:id="rId17"/>
    <p:sldId id="619" r:id="rId18"/>
    <p:sldId id="320" r:id="rId19"/>
    <p:sldId id="326" r:id="rId20"/>
    <p:sldId id="327" r:id="rId21"/>
    <p:sldId id="328" r:id="rId22"/>
    <p:sldId id="329" r:id="rId23"/>
    <p:sldId id="33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65" autoAdjust="0"/>
  </p:normalViewPr>
  <p:slideViewPr>
    <p:cSldViewPr snapToGrid="0">
      <p:cViewPr varScale="1">
        <p:scale>
          <a:sx n="76" d="100"/>
          <a:sy n="76" d="100"/>
        </p:scale>
        <p:origin x="15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75E5-6B48-463B-A768-40AF37D613A6}" type="datetimeFigureOut">
              <a:rPr lang="en-GB" smtClean="0"/>
              <a:t>31/03/2023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CFE91-38DF-49FF-9B78-716C15A14355}" type="slidenum">
              <a:rPr lang="en-GB" smtClean="0"/>
              <a:t>‹#›</a:t>
            </a:fld>
            <a:endParaRPr lang="en-GB"/>
          </a:p>
        </p:txBody>
      </p:sp>
    </p:spTree>
    <p:extLst>
      <p:ext uri="{BB962C8B-B14F-4D97-AF65-F5344CB8AC3E}">
        <p14:creationId xmlns:p14="http://schemas.microsoft.com/office/powerpoint/2010/main" val="199694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thanks for the introduction</a:t>
            </a:r>
          </a:p>
          <a:p>
            <a:r>
              <a:rPr lang="en-GB" dirty="0"/>
              <a:t>Today I have the pleasure to present you the recent results that my research group at UCLouvain has obtained in close collaboration with IMEC and the </a:t>
            </a:r>
            <a:r>
              <a:rPr lang="en-GB" dirty="0" err="1"/>
              <a:t>KULeuven</a:t>
            </a:r>
            <a:r>
              <a:rPr lang="en-GB" dirty="0"/>
              <a:t>.</a:t>
            </a:r>
          </a:p>
          <a:p>
            <a:r>
              <a:rPr lang="en-GB" dirty="0"/>
              <a:t>We investigate magnetotransport in MBE grown superlattice of Bi2Se3 and conclude to the likely existence of intrinsic magnetic scatterers in these heterostructures.</a:t>
            </a:r>
          </a:p>
        </p:txBody>
      </p:sp>
      <p:sp>
        <p:nvSpPr>
          <p:cNvPr id="4" name="Slide Number Placeholder 3"/>
          <p:cNvSpPr>
            <a:spLocks noGrp="1"/>
          </p:cNvSpPr>
          <p:nvPr>
            <p:ph type="sldNum" sz="quarter" idx="5"/>
          </p:nvPr>
        </p:nvSpPr>
        <p:spPr/>
        <p:txBody>
          <a:bodyPr/>
          <a:lstStyle/>
          <a:p>
            <a:fld id="{BACCFE91-38DF-49FF-9B78-716C15A14355}" type="slidenum">
              <a:rPr lang="en-GB" smtClean="0"/>
              <a:t>1</a:t>
            </a:fld>
            <a:endParaRPr lang="en-GB"/>
          </a:p>
        </p:txBody>
      </p:sp>
    </p:spTree>
    <p:extLst>
      <p:ext uri="{BB962C8B-B14F-4D97-AF65-F5344CB8AC3E}">
        <p14:creationId xmlns:p14="http://schemas.microsoft.com/office/powerpoint/2010/main" val="18026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have just established, we see in the magnetotransport measurement different clues pointing to a strong effects of magnetic scatterers in the heterostructure. The fabrication methods and the following characterisation exclude the presence of doping atoms in the crystal.</a:t>
            </a:r>
          </a:p>
          <a:p>
            <a:r>
              <a:rPr lang="en-GB" dirty="0"/>
              <a:t>Thus we are left with the question, where do these magnetic scatterers come from ?</a:t>
            </a:r>
          </a:p>
        </p:txBody>
      </p:sp>
      <p:sp>
        <p:nvSpPr>
          <p:cNvPr id="4" name="Slide Number Placeholder 3"/>
          <p:cNvSpPr>
            <a:spLocks noGrp="1"/>
          </p:cNvSpPr>
          <p:nvPr>
            <p:ph type="sldNum" sz="quarter" idx="5"/>
          </p:nvPr>
        </p:nvSpPr>
        <p:spPr/>
        <p:txBody>
          <a:bodyPr/>
          <a:lstStyle/>
          <a:p>
            <a:fld id="{BACCFE91-38DF-49FF-9B78-716C15A14355}" type="slidenum">
              <a:rPr lang="en-GB" smtClean="0"/>
              <a:t>11</a:t>
            </a:fld>
            <a:endParaRPr lang="en-GB"/>
          </a:p>
        </p:txBody>
      </p:sp>
    </p:spTree>
    <p:extLst>
      <p:ext uri="{BB962C8B-B14F-4D97-AF65-F5344CB8AC3E}">
        <p14:creationId xmlns:p14="http://schemas.microsoft.com/office/powerpoint/2010/main" val="206703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answer this question, we use DFT to simulate 1 Bi2 layer along with 2 Bi2Se3 layers. By removing a Bi atom we noticed </a:t>
            </a:r>
            <a:r>
              <a:rPr lang="en-GB" dirty="0" err="1"/>
              <a:t>thayt</a:t>
            </a:r>
            <a:r>
              <a:rPr lang="en-GB" dirty="0"/>
              <a:t> the formation energy of this defect is rather low, from 0,5 to 1eV. In addition, as it can be seen in the band structures, this vacancy creates an asymmetry in the spin up and down located on the 4p band of the Se atom. We associate the magnetic scattering effect seen in the magnetotransport measurement to these localised magnetic states.</a:t>
            </a:r>
          </a:p>
        </p:txBody>
      </p:sp>
      <p:sp>
        <p:nvSpPr>
          <p:cNvPr id="4" name="Slide Number Placeholder 3"/>
          <p:cNvSpPr>
            <a:spLocks noGrp="1"/>
          </p:cNvSpPr>
          <p:nvPr>
            <p:ph type="sldNum" sz="quarter" idx="5"/>
          </p:nvPr>
        </p:nvSpPr>
        <p:spPr/>
        <p:txBody>
          <a:bodyPr/>
          <a:lstStyle/>
          <a:p>
            <a:fld id="{BACCFE91-38DF-49FF-9B78-716C15A14355}" type="slidenum">
              <a:rPr lang="en-GB" smtClean="0"/>
              <a:t>12</a:t>
            </a:fld>
            <a:endParaRPr lang="en-GB"/>
          </a:p>
        </p:txBody>
      </p:sp>
    </p:spTree>
    <p:extLst>
      <p:ext uri="{BB962C8B-B14F-4D97-AF65-F5344CB8AC3E}">
        <p14:creationId xmlns:p14="http://schemas.microsoft.com/office/powerpoint/2010/main" val="12513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answer this question, we use DFT to simulate 1 Bi2 layer along with 2 Bi2Se3 layers. By removing a Bi atom we noticed </a:t>
            </a:r>
            <a:r>
              <a:rPr lang="en-GB" dirty="0" err="1"/>
              <a:t>thayt</a:t>
            </a:r>
            <a:r>
              <a:rPr lang="en-GB" dirty="0"/>
              <a:t> the formation energy of this defect is rather low, from 0,5 to 1eV. In addition, as it can be seen in the band structures, this vacancy creates an asymmetry in the spin up and down located on the 4p band of the Se atom. We associate the magnetic scattering effect seen in the magnetotransport measurement to these localised magnetic states.</a:t>
            </a:r>
          </a:p>
        </p:txBody>
      </p:sp>
      <p:sp>
        <p:nvSpPr>
          <p:cNvPr id="4" name="Slide Number Placeholder 3"/>
          <p:cNvSpPr>
            <a:spLocks noGrp="1"/>
          </p:cNvSpPr>
          <p:nvPr>
            <p:ph type="sldNum" sz="quarter" idx="5"/>
          </p:nvPr>
        </p:nvSpPr>
        <p:spPr/>
        <p:txBody>
          <a:bodyPr/>
          <a:lstStyle/>
          <a:p>
            <a:fld id="{BACCFE91-38DF-49FF-9B78-716C15A14355}" type="slidenum">
              <a:rPr lang="en-GB" smtClean="0"/>
              <a:t>13</a:t>
            </a:fld>
            <a:endParaRPr lang="en-GB"/>
          </a:p>
        </p:txBody>
      </p:sp>
    </p:spTree>
    <p:extLst>
      <p:ext uri="{BB962C8B-B14F-4D97-AF65-F5344CB8AC3E}">
        <p14:creationId xmlns:p14="http://schemas.microsoft.com/office/powerpoint/2010/main" val="153135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answer this question, we use DFT to simulate 1 Bi2 layer along with 2 Bi2Se3 layers. By removing a Bi atom we noticed </a:t>
            </a:r>
            <a:r>
              <a:rPr lang="en-GB" dirty="0" err="1"/>
              <a:t>thayt</a:t>
            </a:r>
            <a:r>
              <a:rPr lang="en-GB" dirty="0"/>
              <a:t> the formation energy of this defect is rather low, from 0,5 to 1eV. In addition, as it can be seen in the band structures, this vacancy creates an asymmetry in the spin up and down located on the 4p band of the Se atom. We associate the magnetic scattering effect seen in the magnetotransport measurement to these localised magnetic states.</a:t>
            </a:r>
          </a:p>
        </p:txBody>
      </p:sp>
      <p:sp>
        <p:nvSpPr>
          <p:cNvPr id="4" name="Slide Number Placeholder 3"/>
          <p:cNvSpPr>
            <a:spLocks noGrp="1"/>
          </p:cNvSpPr>
          <p:nvPr>
            <p:ph type="sldNum" sz="quarter" idx="5"/>
          </p:nvPr>
        </p:nvSpPr>
        <p:spPr/>
        <p:txBody>
          <a:bodyPr/>
          <a:lstStyle/>
          <a:p>
            <a:fld id="{BACCFE91-38DF-49FF-9B78-716C15A14355}" type="slidenum">
              <a:rPr lang="en-GB" smtClean="0"/>
              <a:t>14</a:t>
            </a:fld>
            <a:endParaRPr lang="en-GB"/>
          </a:p>
        </p:txBody>
      </p:sp>
    </p:spTree>
    <p:extLst>
      <p:ext uri="{BB962C8B-B14F-4D97-AF65-F5344CB8AC3E}">
        <p14:creationId xmlns:p14="http://schemas.microsoft.com/office/powerpoint/2010/main" val="217814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thanks for the introduction</a:t>
            </a:r>
          </a:p>
          <a:p>
            <a:r>
              <a:rPr lang="en-GB" dirty="0"/>
              <a:t>Today I have the pleasure to present you the recent results that my research group at UCLouvain has obtained in close collaboration with IMEC and the </a:t>
            </a:r>
            <a:r>
              <a:rPr lang="en-GB" dirty="0" err="1"/>
              <a:t>KULeuven</a:t>
            </a:r>
            <a:r>
              <a:rPr lang="en-GB" dirty="0"/>
              <a:t>.</a:t>
            </a:r>
          </a:p>
          <a:p>
            <a:r>
              <a:rPr lang="en-GB" dirty="0"/>
              <a:t>We investigate magnetotransport in MBE grown heterostructure of Bi2Se3 and conclude to the likely existence of intrinsic magnetic scatterers in these heterostructures.</a:t>
            </a:r>
          </a:p>
        </p:txBody>
      </p:sp>
      <p:sp>
        <p:nvSpPr>
          <p:cNvPr id="4" name="Slide Number Placeholder 3"/>
          <p:cNvSpPr>
            <a:spLocks noGrp="1"/>
          </p:cNvSpPr>
          <p:nvPr>
            <p:ph type="sldNum" sz="quarter" idx="5"/>
          </p:nvPr>
        </p:nvSpPr>
        <p:spPr/>
        <p:txBody>
          <a:bodyPr/>
          <a:lstStyle/>
          <a:p>
            <a:fld id="{BACCFE91-38DF-49FF-9B78-716C15A14355}" type="slidenum">
              <a:rPr lang="en-GB" smtClean="0"/>
              <a:t>16</a:t>
            </a:fld>
            <a:endParaRPr lang="en-GB"/>
          </a:p>
        </p:txBody>
      </p:sp>
    </p:spTree>
    <p:extLst>
      <p:ext uri="{BB962C8B-B14F-4D97-AF65-F5344CB8AC3E}">
        <p14:creationId xmlns:p14="http://schemas.microsoft.com/office/powerpoint/2010/main" val="6748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CCFE91-38DF-49FF-9B78-716C15A14355}" type="slidenum">
              <a:rPr lang="en-GB" smtClean="0"/>
              <a:t>23</a:t>
            </a:fld>
            <a:endParaRPr lang="en-GB"/>
          </a:p>
        </p:txBody>
      </p:sp>
    </p:spTree>
    <p:extLst>
      <p:ext uri="{BB962C8B-B14F-4D97-AF65-F5344CB8AC3E}">
        <p14:creationId xmlns:p14="http://schemas.microsoft.com/office/powerpoint/2010/main" val="198554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look at the phase diagram of Bi-Se compounds, among the vast diversity of compounds, two have had recently highlights due to the topological states they hos.</a:t>
            </a:r>
          </a:p>
          <a:p>
            <a:r>
              <a:rPr lang="en-GB" dirty="0"/>
              <a:t>Bi2Se3, in green, is a vastly known topological insulator.</a:t>
            </a:r>
          </a:p>
          <a:p>
            <a:r>
              <a:rPr lang="en-GB" dirty="0"/>
              <a:t>Bi4Se3, in orange, is in turn a topological semimetal which means he has a conducting bulk with topological surface states. As you can see in its lattice structure, it is made of a repetition of Bi2 and Bi2Se3 layers. It also has the particularity to keep these topological states in the monolayer limit oppositely to Bi2Se3.</a:t>
            </a:r>
          </a:p>
        </p:txBody>
      </p:sp>
      <p:sp>
        <p:nvSpPr>
          <p:cNvPr id="4" name="Slide Number Placeholder 3"/>
          <p:cNvSpPr>
            <a:spLocks noGrp="1"/>
          </p:cNvSpPr>
          <p:nvPr>
            <p:ph type="sldNum" sz="quarter" idx="5"/>
          </p:nvPr>
        </p:nvSpPr>
        <p:spPr/>
        <p:txBody>
          <a:bodyPr/>
          <a:lstStyle/>
          <a:p>
            <a:fld id="{BACCFE91-38DF-49FF-9B78-716C15A14355}" type="slidenum">
              <a:rPr lang="en-GB" smtClean="0"/>
              <a:t>2</a:t>
            </a:fld>
            <a:endParaRPr lang="en-GB"/>
          </a:p>
        </p:txBody>
      </p:sp>
    </p:spTree>
    <p:extLst>
      <p:ext uri="{BB962C8B-B14F-4D97-AF65-F5344CB8AC3E}">
        <p14:creationId xmlns:p14="http://schemas.microsoft.com/office/powerpoint/2010/main" val="3867224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look at the phase diagram of Bi-Se compounds, among the vast diversity of compounds, two have had recently highlights due to the topological states they hos.</a:t>
            </a:r>
          </a:p>
          <a:p>
            <a:r>
              <a:rPr lang="en-GB" dirty="0"/>
              <a:t>Bi2Se3, in green, is a vastly known topological insulator.</a:t>
            </a:r>
          </a:p>
          <a:p>
            <a:r>
              <a:rPr lang="en-GB" dirty="0"/>
              <a:t>Bi4Se3, in orange, is in turn a topological semimetal which means he has a conducting bulk with topological surface states. As you can see in its lattice structure, it is made of a repetition of Bi2 and Bi2Se3 layers. It also has the particularity to keep these topological states in the monolayer limit oppositely to Bi2Se3.</a:t>
            </a:r>
          </a:p>
        </p:txBody>
      </p:sp>
      <p:sp>
        <p:nvSpPr>
          <p:cNvPr id="4" name="Slide Number Placeholder 3"/>
          <p:cNvSpPr>
            <a:spLocks noGrp="1"/>
          </p:cNvSpPr>
          <p:nvPr>
            <p:ph type="sldNum" sz="quarter" idx="5"/>
          </p:nvPr>
        </p:nvSpPr>
        <p:spPr/>
        <p:txBody>
          <a:bodyPr/>
          <a:lstStyle/>
          <a:p>
            <a:fld id="{BACCFE91-38DF-49FF-9B78-716C15A14355}" type="slidenum">
              <a:rPr lang="en-GB" smtClean="0"/>
              <a:t>3</a:t>
            </a:fld>
            <a:endParaRPr lang="en-GB"/>
          </a:p>
        </p:txBody>
      </p:sp>
    </p:spTree>
    <p:extLst>
      <p:ext uri="{BB962C8B-B14F-4D97-AF65-F5344CB8AC3E}">
        <p14:creationId xmlns:p14="http://schemas.microsoft.com/office/powerpoint/2010/main" val="181894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 from Bi4Se3, we can change the periodicity of the Bi2 layers along the out of plane direction to create new heterostructures.</a:t>
            </a:r>
          </a:p>
          <a:p>
            <a:r>
              <a:rPr lang="en-GB" dirty="0"/>
              <a:t>These materials are deposited using plasma-assisted molecular beam epitaxy. The pressure of H2Se can be varied to control which kind of layers is deposited.</a:t>
            </a:r>
          </a:p>
          <a:p>
            <a:r>
              <a:rPr lang="en-GB" dirty="0"/>
              <a:t>It was observed that Bi2 layers reduce overall wrinkling on the deposited films. The associated mechanism could be explained by the formation of nucleation point by the Bi atoms.</a:t>
            </a:r>
          </a:p>
          <a:p>
            <a:endParaRPr lang="en-GB" dirty="0"/>
          </a:p>
          <a:p>
            <a:r>
              <a:rPr lang="en-GB" dirty="0"/>
              <a:t>You can see at the bottom of the slide the full fabrication process. The material is deposited by MBE and encapsulated in situ. It is then shaped into a Hall bar and contacted.</a:t>
            </a:r>
          </a:p>
        </p:txBody>
      </p:sp>
      <p:sp>
        <p:nvSpPr>
          <p:cNvPr id="4" name="Slide Number Placeholder 3"/>
          <p:cNvSpPr>
            <a:spLocks noGrp="1"/>
          </p:cNvSpPr>
          <p:nvPr>
            <p:ph type="sldNum" sz="quarter" idx="5"/>
          </p:nvPr>
        </p:nvSpPr>
        <p:spPr/>
        <p:txBody>
          <a:bodyPr/>
          <a:lstStyle/>
          <a:p>
            <a:fld id="{BACCFE91-38DF-49FF-9B78-716C15A14355}" type="slidenum">
              <a:rPr lang="en-GB" smtClean="0"/>
              <a:t>4</a:t>
            </a:fld>
            <a:endParaRPr lang="en-GB"/>
          </a:p>
        </p:txBody>
      </p:sp>
    </p:spTree>
    <p:extLst>
      <p:ext uri="{BB962C8B-B14F-4D97-AF65-F5344CB8AC3E}">
        <p14:creationId xmlns:p14="http://schemas.microsoft.com/office/powerpoint/2010/main" val="300307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Raman spectrum obtained on the heterostructure is shown in black.</a:t>
            </a:r>
          </a:p>
          <a:p>
            <a:r>
              <a:rPr lang="en-GB" dirty="0"/>
              <a:t>In blue and purple are the spectra of Bi2Se3 and Bi4Se3 respectively.</a:t>
            </a:r>
          </a:p>
          <a:p>
            <a:r>
              <a:rPr lang="en-GB" dirty="0"/>
              <a:t>The spectrum of a third compound likely to be formed, </a:t>
            </a:r>
            <a:r>
              <a:rPr lang="en-GB" dirty="0" err="1"/>
              <a:t>BiSe</a:t>
            </a:r>
            <a:r>
              <a:rPr lang="en-GB" dirty="0"/>
              <a:t> is also shown.</a:t>
            </a:r>
          </a:p>
          <a:p>
            <a:r>
              <a:rPr lang="en-GB" dirty="0"/>
              <a:t>Although resembling these spectra, it is clear that the compound that was formed is none of these species.</a:t>
            </a:r>
          </a:p>
        </p:txBody>
      </p:sp>
      <p:sp>
        <p:nvSpPr>
          <p:cNvPr id="4" name="Slide Number Placeholder 3"/>
          <p:cNvSpPr>
            <a:spLocks noGrp="1"/>
          </p:cNvSpPr>
          <p:nvPr>
            <p:ph type="sldNum" sz="quarter" idx="5"/>
          </p:nvPr>
        </p:nvSpPr>
        <p:spPr/>
        <p:txBody>
          <a:bodyPr/>
          <a:lstStyle/>
          <a:p>
            <a:fld id="{BACCFE91-38DF-49FF-9B78-716C15A14355}" type="slidenum">
              <a:rPr lang="en-GB" smtClean="0"/>
              <a:t>5</a:t>
            </a:fld>
            <a:endParaRPr lang="en-GB"/>
          </a:p>
        </p:txBody>
      </p:sp>
    </p:spTree>
    <p:extLst>
      <p:ext uri="{BB962C8B-B14F-4D97-AF65-F5344CB8AC3E}">
        <p14:creationId xmlns:p14="http://schemas.microsoft.com/office/powerpoint/2010/main" val="136774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AFM images obtained on the surface give clues to identify the exact heterostructure that was grown.</a:t>
            </a:r>
          </a:p>
          <a:p>
            <a:r>
              <a:rPr lang="en-GB" dirty="0"/>
              <a:t>As you can see on the </a:t>
            </a:r>
            <a:r>
              <a:rPr lang="en-GB" dirty="0" err="1"/>
              <a:t>linescan</a:t>
            </a:r>
            <a:r>
              <a:rPr lang="en-GB" dirty="0"/>
              <a:t>, the differences in thickness correspond well to the following heterostructure</a:t>
            </a:r>
          </a:p>
          <a:p>
            <a:endParaRPr lang="en-GB" dirty="0"/>
          </a:p>
          <a:p>
            <a:r>
              <a:rPr lang="en-GB" dirty="0"/>
              <a:t>(How it possible to have a good RHEED spectrum and such surface ?)</a:t>
            </a:r>
          </a:p>
          <a:p>
            <a:r>
              <a:rPr lang="en-GB" dirty="0"/>
              <a:t>(How to extract this periodicity ?)</a:t>
            </a:r>
          </a:p>
        </p:txBody>
      </p:sp>
      <p:sp>
        <p:nvSpPr>
          <p:cNvPr id="4" name="Slide Number Placeholder 3"/>
          <p:cNvSpPr>
            <a:spLocks noGrp="1"/>
          </p:cNvSpPr>
          <p:nvPr>
            <p:ph type="sldNum" sz="quarter" idx="5"/>
          </p:nvPr>
        </p:nvSpPr>
        <p:spPr/>
        <p:txBody>
          <a:bodyPr/>
          <a:lstStyle/>
          <a:p>
            <a:fld id="{BACCFE91-38DF-49FF-9B78-716C15A14355}" type="slidenum">
              <a:rPr lang="en-GB" smtClean="0"/>
              <a:t>6</a:t>
            </a:fld>
            <a:endParaRPr lang="en-GB"/>
          </a:p>
        </p:txBody>
      </p:sp>
    </p:spTree>
    <p:extLst>
      <p:ext uri="{BB962C8B-B14F-4D97-AF65-F5344CB8AC3E}">
        <p14:creationId xmlns:p14="http://schemas.microsoft.com/office/powerpoint/2010/main" val="236924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on this magnetotransport measurement, a strong negative cusp is present.</a:t>
            </a:r>
          </a:p>
          <a:p>
            <a:r>
              <a:rPr lang="en-GB" dirty="0"/>
              <a:t>This negative cusp can generally be associated with weak anti-localization effects in topological material.</a:t>
            </a:r>
          </a:p>
          <a:p>
            <a:r>
              <a:rPr lang="en-GB" dirty="0"/>
              <a:t>In absence of a magnetic field, the wavefunctions of back-scattered electrons interfere destructively with one another which reduces back-scattering and increase the conductivity.</a:t>
            </a:r>
          </a:p>
          <a:p>
            <a:r>
              <a:rPr lang="en-GB" dirty="0"/>
              <a:t>Similarly to weak localisation, the introduction of a magnetic field adds a supplementary phase which thus destroy this effect and increase resistivity.</a:t>
            </a:r>
          </a:p>
          <a:p>
            <a:endParaRPr lang="en-GB" dirty="0"/>
          </a:p>
          <a:p>
            <a:r>
              <a:rPr lang="en-GB" dirty="0"/>
              <a:t>By looking now at the transverse Hall resistivity, its profile is not purely linear. </a:t>
            </a:r>
          </a:p>
          <a:p>
            <a:r>
              <a:rPr lang="en-GB" dirty="0"/>
              <a:t>This can be associated to different causes, among them being the presence of magnetic scattering which breaks the time reversal symmetry.</a:t>
            </a:r>
          </a:p>
          <a:p>
            <a:r>
              <a:rPr lang="en-GB" dirty="0"/>
              <a:t>To investigate this further, we look at the evolution of the longitudinal resistivity with temperature.</a:t>
            </a:r>
          </a:p>
        </p:txBody>
      </p:sp>
      <p:sp>
        <p:nvSpPr>
          <p:cNvPr id="4" name="Slide Number Placeholder 3"/>
          <p:cNvSpPr>
            <a:spLocks noGrp="1"/>
          </p:cNvSpPr>
          <p:nvPr>
            <p:ph type="sldNum" sz="quarter" idx="5"/>
          </p:nvPr>
        </p:nvSpPr>
        <p:spPr/>
        <p:txBody>
          <a:bodyPr/>
          <a:lstStyle/>
          <a:p>
            <a:fld id="{BACCFE91-38DF-49FF-9B78-716C15A14355}" type="slidenum">
              <a:rPr lang="en-GB" smtClean="0"/>
              <a:t>8</a:t>
            </a:fld>
            <a:endParaRPr lang="en-GB"/>
          </a:p>
        </p:txBody>
      </p:sp>
    </p:spTree>
    <p:extLst>
      <p:ext uri="{BB962C8B-B14F-4D97-AF65-F5344CB8AC3E}">
        <p14:creationId xmlns:p14="http://schemas.microsoft.com/office/powerpoint/2010/main" val="66624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longitudinal resistance vs temperature presents a minimum at a finite temperature.</a:t>
            </a:r>
          </a:p>
          <a:p>
            <a:r>
              <a:rPr lang="en-GB" dirty="0"/>
              <a:t>This behaviour is generally associated with a Kondo effect.</a:t>
            </a:r>
          </a:p>
          <a:p>
            <a:r>
              <a:rPr lang="en-GB" dirty="0"/>
              <a:t>The scattering of electrons increases at lower temperature as their coherence length increases.</a:t>
            </a:r>
          </a:p>
          <a:p>
            <a:r>
              <a:rPr lang="en-GB" dirty="0"/>
              <a:t>The phenomenon plateaus as the magnetic scatterers are progressively screened by electrons when the temperature tends to 0.</a:t>
            </a:r>
          </a:p>
          <a:p>
            <a:endParaRPr lang="en-GB" dirty="0"/>
          </a:p>
          <a:p>
            <a:r>
              <a:rPr lang="en-GB" dirty="0"/>
              <a:t>Indeed, when the normalised resistance is plotted against the normalised temperature, all the results from different samples span along a single line.</a:t>
            </a:r>
          </a:p>
        </p:txBody>
      </p:sp>
      <p:sp>
        <p:nvSpPr>
          <p:cNvPr id="4" name="Slide Number Placeholder 3"/>
          <p:cNvSpPr>
            <a:spLocks noGrp="1"/>
          </p:cNvSpPr>
          <p:nvPr>
            <p:ph type="sldNum" sz="quarter" idx="5"/>
          </p:nvPr>
        </p:nvSpPr>
        <p:spPr/>
        <p:txBody>
          <a:bodyPr/>
          <a:lstStyle/>
          <a:p>
            <a:fld id="{BACCFE91-38DF-49FF-9B78-716C15A14355}" type="slidenum">
              <a:rPr lang="en-GB" smtClean="0"/>
              <a:t>9</a:t>
            </a:fld>
            <a:endParaRPr lang="en-GB"/>
          </a:p>
        </p:txBody>
      </p:sp>
    </p:spTree>
    <p:extLst>
      <p:ext uri="{BB962C8B-B14F-4D97-AF65-F5344CB8AC3E}">
        <p14:creationId xmlns:p14="http://schemas.microsoft.com/office/powerpoint/2010/main" val="105168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on the top left right figure, the anomalous component of the magnetoresistance vanishes with increasing temperature. This is coherent with the presence of magnetic scatterers whose effect is decreased at higher temperature as the coherence length of electrons is also decreased.</a:t>
            </a:r>
          </a:p>
          <a:p>
            <a:r>
              <a:rPr lang="en-GB" dirty="0"/>
              <a:t>If one uses the HLN equations to fit the temperature dependent behaviour, three limit cases can be identified.</a:t>
            </a:r>
          </a:p>
          <a:p>
            <a:r>
              <a:rPr lang="en-GB" dirty="0"/>
              <a:t>For alpha = 1, both magnetic scatterers and spin-orbit coupling are negligible and thus weak localization is dominant.</a:t>
            </a:r>
          </a:p>
          <a:p>
            <a:r>
              <a:rPr lang="en-GB" dirty="0"/>
              <a:t>For alpha = 0, the magnetic scatterers induce random spin switching during collisions along the path and thus destroy the weak localization effect.</a:t>
            </a:r>
          </a:p>
          <a:p>
            <a:r>
              <a:rPr lang="en-GB" dirty="0"/>
              <a:t>Finally, for alpha = -0,5, the ensemble is said to be </a:t>
            </a:r>
            <a:r>
              <a:rPr lang="en-GB" dirty="0" err="1"/>
              <a:t>symplectic</a:t>
            </a:r>
            <a:r>
              <a:rPr lang="en-GB" dirty="0"/>
              <a:t>. Weak anti-localization happens. This situation happens when magnetic scatterers are negligible and the spin-orbit interaction is dominant.</a:t>
            </a:r>
          </a:p>
          <a:p>
            <a:r>
              <a:rPr lang="en-GB" dirty="0"/>
              <a:t>If one extracts the alpha pre-factor alpha based on the HLN equations, it plateaus at -0,15 towards 0K which points to a weak anti-localization effects with a strong participation of magnetic scatterers. Over the Kondo temperature, this coefficient goes to -0,5 which is coherent as over the Kondo temperature, the Kondo effect decreases and thus the effect of magnetic scatterers on the electrons along the closed path.</a:t>
            </a:r>
          </a:p>
        </p:txBody>
      </p:sp>
      <p:sp>
        <p:nvSpPr>
          <p:cNvPr id="4" name="Slide Number Placeholder 3"/>
          <p:cNvSpPr>
            <a:spLocks noGrp="1"/>
          </p:cNvSpPr>
          <p:nvPr>
            <p:ph type="sldNum" sz="quarter" idx="5"/>
          </p:nvPr>
        </p:nvSpPr>
        <p:spPr/>
        <p:txBody>
          <a:bodyPr/>
          <a:lstStyle/>
          <a:p>
            <a:fld id="{BACCFE91-38DF-49FF-9B78-716C15A14355}" type="slidenum">
              <a:rPr lang="en-GB" smtClean="0"/>
              <a:t>10</a:t>
            </a:fld>
            <a:endParaRPr lang="en-GB"/>
          </a:p>
        </p:txBody>
      </p:sp>
    </p:spTree>
    <p:extLst>
      <p:ext uri="{BB962C8B-B14F-4D97-AF65-F5344CB8AC3E}">
        <p14:creationId xmlns:p14="http://schemas.microsoft.com/office/powerpoint/2010/main" val="201644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8DEC3-E2D7-4F82-ABEA-231C71D54AE5}"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167094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8DEC3-E2D7-4F82-ABEA-231C71D54AE5}"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195934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8DEC3-E2D7-4F82-ABEA-231C71D54AE5}"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302924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19"/>
          <p:cNvSpPr>
            <a:spLocks noGrp="1"/>
          </p:cNvSpPr>
          <p:nvPr>
            <p:ph type="body" sz="quarter" idx="11" hasCustomPrompt="1"/>
          </p:nvPr>
        </p:nvSpPr>
        <p:spPr>
          <a:xfrm>
            <a:off x="1023786" y="2988654"/>
            <a:ext cx="7332358" cy="933866"/>
          </a:xfrm>
          <a:prstGeom prst="rect">
            <a:avLst/>
          </a:prstGeom>
        </p:spPr>
        <p:txBody>
          <a:bodyPr/>
          <a:lstStyle>
            <a:lvl1pPr marL="0" indent="0" algn="ctr">
              <a:buNone/>
              <a:tabLst>
                <a:tab pos="134541" algn="l"/>
              </a:tabLst>
              <a:defRPr sz="4950" b="1" baseline="0">
                <a:solidFill>
                  <a:schemeClr val="bg1"/>
                </a:solidFill>
                <a:latin typeface="Arial" panose="020B0604020202020204" pitchFamily="34" charset="0"/>
                <a:cs typeface="Arial" panose="020B0604020202020204" pitchFamily="34" charset="0"/>
              </a:defRPr>
            </a:lvl1pPr>
          </a:lstStyle>
          <a:p>
            <a:pPr lvl="0"/>
            <a:r>
              <a:rPr lang="fr-BE" dirty="0"/>
              <a:t>Merci</a:t>
            </a:r>
          </a:p>
        </p:txBody>
      </p:sp>
    </p:spTree>
    <p:extLst>
      <p:ext uri="{BB962C8B-B14F-4D97-AF65-F5344CB8AC3E}">
        <p14:creationId xmlns:p14="http://schemas.microsoft.com/office/powerpoint/2010/main" val="173566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8DEC3-E2D7-4F82-ABEA-231C71D54AE5}"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87002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8DEC3-E2D7-4F82-ABEA-231C71D54AE5}" type="datetimeFigureOut">
              <a:rPr lang="en-GB" smtClean="0"/>
              <a:t>31/03/2023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27756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18DEC3-E2D7-4F82-ABEA-231C71D54AE5}" type="datetimeFigureOut">
              <a:rPr lang="en-GB" smtClean="0"/>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275465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18DEC3-E2D7-4F82-ABEA-231C71D54AE5}" type="datetimeFigureOut">
              <a:rPr lang="en-GB" smtClean="0"/>
              <a:t>31/03/2023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312184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8DEC3-E2D7-4F82-ABEA-231C71D54AE5}" type="datetimeFigureOut">
              <a:rPr lang="en-GB" smtClean="0"/>
              <a:t>31/03/2023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71558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8DEC3-E2D7-4F82-ABEA-231C71D54AE5}" type="datetimeFigureOut">
              <a:rPr lang="en-GB" smtClean="0"/>
              <a:t>31/03/2023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339093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18DEC3-E2D7-4F82-ABEA-231C71D54AE5}" type="datetimeFigureOut">
              <a:rPr lang="en-GB" smtClean="0"/>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62503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18DEC3-E2D7-4F82-ABEA-231C71D54AE5}" type="datetimeFigureOut">
              <a:rPr lang="en-GB" smtClean="0"/>
              <a:t>31/03/2023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72D9A3-F150-4587-B956-2C62A2406318}" type="slidenum">
              <a:rPr lang="en-GB" smtClean="0"/>
              <a:t>‹#›</a:t>
            </a:fld>
            <a:endParaRPr lang="en-GB"/>
          </a:p>
        </p:txBody>
      </p:sp>
    </p:spTree>
    <p:extLst>
      <p:ext uri="{BB962C8B-B14F-4D97-AF65-F5344CB8AC3E}">
        <p14:creationId xmlns:p14="http://schemas.microsoft.com/office/powerpoint/2010/main" val="308207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8DEC3-E2D7-4F82-ABEA-231C71D54AE5}" type="datetimeFigureOut">
              <a:rPr lang="en-GB" smtClean="0"/>
              <a:t>31/03/2023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2D9A3-F150-4587-B956-2C62A2406318}" type="slidenum">
              <a:rPr lang="en-GB" smtClean="0"/>
              <a:t>‹#›</a:t>
            </a:fld>
            <a:endParaRPr lang="en-GB"/>
          </a:p>
        </p:txBody>
      </p:sp>
    </p:spTree>
    <p:extLst>
      <p:ext uri="{BB962C8B-B14F-4D97-AF65-F5344CB8AC3E}">
        <p14:creationId xmlns:p14="http://schemas.microsoft.com/office/powerpoint/2010/main" val="26700425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notesSlide" Target="../notesSlides/notesSlide9.xml"/><Relationship Id="rId7" Type="http://schemas.openxmlformats.org/officeDocument/2006/relationships/image" Target="../media/image280.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9.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20.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jpeg"/><Relationship Id="rId3" Type="http://schemas.openxmlformats.org/officeDocument/2006/relationships/notesSlide" Target="../notesSlides/notesSlide14.xml"/><Relationship Id="rId7" Type="http://schemas.openxmlformats.org/officeDocument/2006/relationships/image" Target="../media/image34.jpg"/><Relationship Id="rId12"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himikatus.ru/art/phase-diagr1/Bi-Se.php"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notesSlide" Target="../notesSlides/notesSlide7.xml"/><Relationship Id="rId7" Type="http://schemas.openxmlformats.org/officeDocument/2006/relationships/image" Target="../media/image210.png"/><Relationship Id="rId2" Type="http://schemas.openxmlformats.org/officeDocument/2006/relationships/slideLayout" Target="../slideLayouts/slideLayout1.xml"/><Relationship Id="rId1" Type="http://schemas.openxmlformats.org/officeDocument/2006/relationships/tags" Target="../tags/tag6.xml"/><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30.png"/><Relationship Id="rId11" Type="http://schemas.openxmlformats.org/officeDocument/2006/relationships/image" Target="../media/image28.png"/><Relationship Id="rId10" Type="http://schemas.openxmlformats.org/officeDocument/2006/relationships/image" Target="../media/image27.png"/><Relationship Id="rId9" Type="http://schemas.openxmlformats.org/officeDocument/2006/relationships/image" Target="../media/image2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CC7537-9CE3-D90C-6BD9-C0A2F11E7F38}"/>
              </a:ext>
            </a:extLst>
          </p:cNvPr>
          <p:cNvSpPr/>
          <p:nvPr/>
        </p:nvSpPr>
        <p:spPr>
          <a:xfrm>
            <a:off x="7989714"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a:extLst>
              <a:ext uri="{FF2B5EF4-FFF2-40B4-BE49-F238E27FC236}">
                <a16:creationId xmlns:a16="http://schemas.microsoft.com/office/drawing/2014/main" id="{ED91A4C3-C164-8CB1-D049-937E30FDD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175" y="5668002"/>
            <a:ext cx="2695575" cy="571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4584EC-F129-1495-F671-99A8F1F89998}"/>
              </a:ext>
            </a:extLst>
          </p:cNvPr>
          <p:cNvSpPr/>
          <p:nvPr/>
        </p:nvSpPr>
        <p:spPr>
          <a:xfrm>
            <a:off x="573958"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16E842-46A6-8D57-08A0-BCBE93F91A9B}"/>
              </a:ext>
            </a:extLst>
          </p:cNvPr>
          <p:cNvSpPr/>
          <p:nvPr/>
        </p:nvSpPr>
        <p:spPr>
          <a:xfrm>
            <a:off x="0" y="237282"/>
            <a:ext cx="9144000" cy="21098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a:t>
            </a:fld>
            <a:endParaRPr lang="en-GB"/>
          </a:p>
        </p:txBody>
      </p:sp>
      <p:pic>
        <p:nvPicPr>
          <p:cNvPr id="7" name="Picture 2">
            <a:extLst>
              <a:ext uri="{FF2B5EF4-FFF2-40B4-BE49-F238E27FC236}">
                <a16:creationId xmlns:a16="http://schemas.microsoft.com/office/drawing/2014/main" id="{6717F777-EF68-6E29-4BDF-1168C426AA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250" y="495602"/>
            <a:ext cx="2104520" cy="488314"/>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1">
            <a:extLst>
              <a:ext uri="{FF2B5EF4-FFF2-40B4-BE49-F238E27FC236}">
                <a16:creationId xmlns:a16="http://schemas.microsoft.com/office/drawing/2014/main" id="{625E8057-BFC6-D725-9F2C-EBDE25557B3A}"/>
              </a:ext>
            </a:extLst>
          </p:cNvPr>
          <p:cNvSpPr txBox="1">
            <a:spLocks/>
          </p:cNvSpPr>
          <p:nvPr/>
        </p:nvSpPr>
        <p:spPr>
          <a:xfrm>
            <a:off x="1693048" y="2329055"/>
            <a:ext cx="5757904" cy="185745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tx2">
                    <a:lumMod val="75000"/>
                  </a:schemeClr>
                </a:solidFill>
              </a:rPr>
              <a:t>Evidence for intrinsic magnetic scatterers in the topological semimetal (Bi</a:t>
            </a:r>
            <a:r>
              <a:rPr lang="en-GB" sz="2800" b="1" baseline="-25000" dirty="0">
                <a:solidFill>
                  <a:schemeClr val="tx2">
                    <a:lumMod val="75000"/>
                  </a:schemeClr>
                </a:solidFill>
              </a:rPr>
              <a:t>2</a:t>
            </a:r>
            <a:r>
              <a:rPr lang="en-GB" sz="2800" b="1" dirty="0">
                <a:solidFill>
                  <a:schemeClr val="tx2">
                    <a:lumMod val="75000"/>
                  </a:schemeClr>
                </a:solidFill>
              </a:rPr>
              <a:t>)</a:t>
            </a:r>
            <a:r>
              <a:rPr lang="en-GB" sz="2800" b="1" baseline="-25000" dirty="0">
                <a:solidFill>
                  <a:schemeClr val="tx2">
                    <a:lumMod val="75000"/>
                  </a:schemeClr>
                </a:solidFill>
              </a:rPr>
              <a:t>5</a:t>
            </a:r>
            <a:r>
              <a:rPr lang="en-GB" sz="2800" b="1" dirty="0">
                <a:solidFill>
                  <a:schemeClr val="tx2">
                    <a:lumMod val="75000"/>
                  </a:schemeClr>
                </a:solidFill>
              </a:rPr>
              <a:t>(Bi</a:t>
            </a:r>
            <a:r>
              <a:rPr lang="en-GB" sz="2800" b="1" baseline="-25000" dirty="0">
                <a:solidFill>
                  <a:schemeClr val="tx2">
                    <a:lumMod val="75000"/>
                  </a:schemeClr>
                </a:solidFill>
              </a:rPr>
              <a:t>2</a:t>
            </a:r>
            <a:r>
              <a:rPr lang="en-GB" sz="2800" b="1" dirty="0">
                <a:solidFill>
                  <a:schemeClr val="tx2">
                    <a:lumMod val="75000"/>
                  </a:schemeClr>
                </a:solidFill>
              </a:rPr>
              <a:t>Se</a:t>
            </a:r>
            <a:r>
              <a:rPr lang="en-GB" sz="2800" b="1" baseline="-25000" dirty="0">
                <a:solidFill>
                  <a:schemeClr val="tx2">
                    <a:lumMod val="75000"/>
                  </a:schemeClr>
                </a:solidFill>
              </a:rPr>
              <a:t>3</a:t>
            </a:r>
            <a:r>
              <a:rPr lang="en-GB" sz="2800" b="1" dirty="0">
                <a:solidFill>
                  <a:schemeClr val="tx2">
                    <a:lumMod val="75000"/>
                  </a:schemeClr>
                </a:solidFill>
              </a:rPr>
              <a:t>)</a:t>
            </a:r>
            <a:r>
              <a:rPr lang="en-GB" sz="2800" b="1" baseline="-25000" dirty="0">
                <a:solidFill>
                  <a:schemeClr val="tx2">
                    <a:lumMod val="75000"/>
                  </a:schemeClr>
                </a:solidFill>
              </a:rPr>
              <a:t>7</a:t>
            </a:r>
            <a:endParaRPr lang="fr-BE" sz="2800" b="1" baseline="-25000" dirty="0">
              <a:solidFill>
                <a:schemeClr val="tx2">
                  <a:lumMod val="75000"/>
                </a:schemeClr>
              </a:solidFill>
            </a:endParaRPr>
          </a:p>
        </p:txBody>
      </p:sp>
      <p:pic>
        <p:nvPicPr>
          <p:cNvPr id="12" name="Picture 2" descr="Institut de microélectronique et composants — Wikipédia">
            <a:extLst>
              <a:ext uri="{FF2B5EF4-FFF2-40B4-BE49-F238E27FC236}">
                <a16:creationId xmlns:a16="http://schemas.microsoft.com/office/drawing/2014/main" id="{53C25FC1-90BE-41A0-5401-91E9DF3407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83" t="24693" r="14726" b="26345"/>
          <a:stretch/>
        </p:blipFill>
        <p:spPr bwMode="auto">
          <a:xfrm>
            <a:off x="3970624" y="495313"/>
            <a:ext cx="1402439" cy="4884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3D4F4A8-5C19-843E-CB9C-2576AB1788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2311" y="539116"/>
            <a:ext cx="1402439" cy="5060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ext&#10;&#10;Description automatically generated">
            <a:extLst>
              <a:ext uri="{FF2B5EF4-FFF2-40B4-BE49-F238E27FC236}">
                <a16:creationId xmlns:a16="http://schemas.microsoft.com/office/drawing/2014/main" id="{EDB935F0-4B1C-CDD8-90D0-A959292958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7533" y="5562459"/>
            <a:ext cx="2577294" cy="677043"/>
          </a:xfrm>
          <a:prstGeom prst="rect">
            <a:avLst/>
          </a:prstGeom>
        </p:spPr>
      </p:pic>
      <p:sp>
        <p:nvSpPr>
          <p:cNvPr id="17" name="Rectangle 16">
            <a:extLst>
              <a:ext uri="{FF2B5EF4-FFF2-40B4-BE49-F238E27FC236}">
                <a16:creationId xmlns:a16="http://schemas.microsoft.com/office/drawing/2014/main" id="{4633F95D-5C2C-020E-0EEF-690812D08DD3}"/>
              </a:ext>
            </a:extLst>
          </p:cNvPr>
          <p:cNvSpPr/>
          <p:nvPr/>
        </p:nvSpPr>
        <p:spPr>
          <a:xfrm>
            <a:off x="0" y="6393189"/>
            <a:ext cx="9144000" cy="2275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144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10</a:t>
            </a:fld>
            <a:endParaRPr lang="en-GB" dirty="0"/>
          </a:p>
        </p:txBody>
      </p:sp>
      <p:sp>
        <p:nvSpPr>
          <p:cNvPr id="10" name="Rectangle 9">
            <a:extLst>
              <a:ext uri="{FF2B5EF4-FFF2-40B4-BE49-F238E27FC236}">
                <a16:creationId xmlns:a16="http://schemas.microsoft.com/office/drawing/2014/main" id="{580C430D-F8AE-93A7-3126-BB84B38C3C6E}"/>
              </a:ext>
            </a:extLst>
          </p:cNvPr>
          <p:cNvSpPr/>
          <p:nvPr/>
        </p:nvSpPr>
        <p:spPr>
          <a:xfrm>
            <a:off x="908601" y="1153341"/>
            <a:ext cx="223598" cy="476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18C21A0-818B-8C50-1128-5F53EAD4DAAA}"/>
              </a:ext>
            </a:extLst>
          </p:cNvPr>
          <p:cNvSpPr/>
          <p:nvPr/>
        </p:nvSpPr>
        <p:spPr>
          <a:xfrm>
            <a:off x="856838" y="3944882"/>
            <a:ext cx="223598" cy="476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1F232B20-478C-B19D-6D4B-C21C3CC167F3}"/>
              </a:ext>
            </a:extLst>
          </p:cNvPr>
          <p:cNvPicPr>
            <a:picLocks noChangeAspect="1"/>
          </p:cNvPicPr>
          <p:nvPr/>
        </p:nvPicPr>
        <p:blipFill rotWithShape="1">
          <a:blip r:embed="rId4"/>
          <a:srcRect r="41944"/>
          <a:stretch/>
        </p:blipFill>
        <p:spPr>
          <a:xfrm>
            <a:off x="968637" y="1153341"/>
            <a:ext cx="2704297" cy="2853804"/>
          </a:xfrm>
          <a:prstGeom prst="rect">
            <a:avLst/>
          </a:prstGeom>
        </p:spPr>
      </p:pic>
      <p:pic>
        <p:nvPicPr>
          <p:cNvPr id="15" name="Picture 14">
            <a:extLst>
              <a:ext uri="{FF2B5EF4-FFF2-40B4-BE49-F238E27FC236}">
                <a16:creationId xmlns:a16="http://schemas.microsoft.com/office/drawing/2014/main" id="{7AC8DF00-B4E4-5F14-8CC3-AE47C36B438F}"/>
              </a:ext>
            </a:extLst>
          </p:cNvPr>
          <p:cNvPicPr>
            <a:picLocks noChangeAspect="1"/>
          </p:cNvPicPr>
          <p:nvPr/>
        </p:nvPicPr>
        <p:blipFill rotWithShape="1">
          <a:blip r:embed="rId4"/>
          <a:srcRect l="57628"/>
          <a:stretch/>
        </p:blipFill>
        <p:spPr>
          <a:xfrm>
            <a:off x="1157759" y="4012242"/>
            <a:ext cx="2326052" cy="2765919"/>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C991B47-1162-15A3-6A48-7687F0DA60FB}"/>
                  </a:ext>
                </a:extLst>
              </p:cNvPr>
              <p:cNvSpPr txBox="1"/>
              <p:nvPr/>
            </p:nvSpPr>
            <p:spPr>
              <a:xfrm>
                <a:off x="3955016" y="1454274"/>
                <a:ext cx="4727166" cy="531043"/>
              </a:xfrm>
              <a:prstGeom prst="rect">
                <a:avLst/>
              </a:prstGeom>
              <a:noFill/>
            </p:spPr>
            <p:txBody>
              <a:bodyPr wrap="square" rtlCol="0">
                <a:spAutoFit/>
              </a:bodyPr>
              <a:lstStyle/>
              <a:p>
                <a:r>
                  <a:rPr lang="fr-BE" b="0" dirty="0"/>
                  <a:t>HLN model : </a:t>
                </a:r>
                <a14:m>
                  <m:oMath xmlns:m="http://schemas.openxmlformats.org/officeDocument/2006/math">
                    <m:r>
                      <m:rPr>
                        <m:sty m:val="p"/>
                      </m:rPr>
                      <a:rPr lang="fr-BE" b="0" i="0" smtClean="0">
                        <a:latin typeface="Cambria Math" panose="02040503050406030204" pitchFamily="18" charset="0"/>
                      </a:rPr>
                      <m:t>Δ</m:t>
                    </m:r>
                    <m:r>
                      <a:rPr lang="fr-BE" b="0" i="1" smtClean="0">
                        <a:latin typeface="Cambria Math" panose="02040503050406030204" pitchFamily="18" charset="0"/>
                      </a:rPr>
                      <m:t>𝜎</m:t>
                    </m:r>
                    <m:r>
                      <a:rPr lang="fr-BE" b="0" i="1" smtClean="0">
                        <a:latin typeface="Cambria Math" panose="02040503050406030204" pitchFamily="18" charset="0"/>
                      </a:rPr>
                      <m:t>=</m:t>
                    </m:r>
                    <m:r>
                      <a:rPr lang="fr-BE" b="0" i="1" smtClean="0">
                        <a:latin typeface="Cambria Math" panose="02040503050406030204" pitchFamily="18" charset="0"/>
                      </a:rPr>
                      <m:t>𝛼</m:t>
                    </m:r>
                    <m:f>
                      <m:fPr>
                        <m:ctrlPr>
                          <a:rPr lang="fr-BE" b="0" i="1" smtClean="0">
                            <a:latin typeface="Cambria Math" panose="02040503050406030204" pitchFamily="18" charset="0"/>
                          </a:rPr>
                        </m:ctrlPr>
                      </m:fPr>
                      <m:num>
                        <m:sSup>
                          <m:sSupPr>
                            <m:ctrlPr>
                              <a:rPr lang="fr-BE" b="0" i="1" smtClean="0">
                                <a:latin typeface="Cambria Math" panose="02040503050406030204" pitchFamily="18" charset="0"/>
                              </a:rPr>
                            </m:ctrlPr>
                          </m:sSupPr>
                          <m:e>
                            <m:r>
                              <a:rPr lang="fr-BE" b="0" i="1" smtClean="0">
                                <a:latin typeface="Cambria Math" panose="02040503050406030204" pitchFamily="18" charset="0"/>
                              </a:rPr>
                              <m:t>𝑒</m:t>
                            </m:r>
                          </m:e>
                          <m:sup>
                            <m:r>
                              <a:rPr lang="fr-BE" b="0" i="1" smtClean="0">
                                <a:latin typeface="Cambria Math" panose="02040503050406030204" pitchFamily="18" charset="0"/>
                              </a:rPr>
                              <m:t>2</m:t>
                            </m:r>
                          </m:sup>
                        </m:sSup>
                      </m:num>
                      <m:den>
                        <m:r>
                          <a:rPr lang="fr-BE" b="0" i="1" smtClean="0">
                            <a:latin typeface="Cambria Math" panose="02040503050406030204" pitchFamily="18" charset="0"/>
                          </a:rPr>
                          <m:t>h</m:t>
                        </m:r>
                      </m:den>
                    </m:f>
                    <m:r>
                      <a:rPr lang="fr-BE" b="0" i="1" smtClean="0">
                        <a:latin typeface="Cambria Math" panose="02040503050406030204" pitchFamily="18" charset="0"/>
                      </a:rPr>
                      <m:t>[</m:t>
                    </m:r>
                    <m:d>
                      <m:dPr>
                        <m:ctrlPr>
                          <a:rPr lang="fr-BE" b="0" i="1" smtClean="0">
                            <a:latin typeface="Cambria Math" panose="02040503050406030204" pitchFamily="18" charset="0"/>
                          </a:rPr>
                        </m:ctrlPr>
                      </m:dPr>
                      <m:e>
                        <m:r>
                          <a:rPr lang="fr-BE" b="0" i="1" smtClean="0">
                            <a:latin typeface="Cambria Math" panose="02040503050406030204" pitchFamily="18" charset="0"/>
                          </a:rPr>
                          <m:t>0.5+</m:t>
                        </m:r>
                        <m:f>
                          <m:fPr>
                            <m:ctrlPr>
                              <a:rPr lang="fr-BE" b="0" i="1" smtClean="0">
                                <a:latin typeface="Cambria Math" panose="02040503050406030204" pitchFamily="18" charset="0"/>
                              </a:rPr>
                            </m:ctrlPr>
                          </m:fPr>
                          <m:num>
                            <m:sSub>
                              <m:sSubPr>
                                <m:ctrlPr>
                                  <a:rPr lang="fr-BE" b="0" i="1" smtClean="0">
                                    <a:latin typeface="Cambria Math" panose="02040503050406030204" pitchFamily="18" charset="0"/>
                                  </a:rPr>
                                </m:ctrlPr>
                              </m:sSubPr>
                              <m:e>
                                <m:r>
                                  <a:rPr lang="fr-BE" b="0" i="1" smtClean="0">
                                    <a:latin typeface="Cambria Math" panose="02040503050406030204" pitchFamily="18" charset="0"/>
                                  </a:rPr>
                                  <m:t>𝐵</m:t>
                                </m:r>
                              </m:e>
                              <m:sub>
                                <m:r>
                                  <a:rPr lang="fr-BE" b="0" i="1" smtClean="0">
                                    <a:latin typeface="Cambria Math" panose="02040503050406030204" pitchFamily="18" charset="0"/>
                                  </a:rPr>
                                  <m:t>𝜙</m:t>
                                </m:r>
                              </m:sub>
                            </m:sSub>
                          </m:num>
                          <m:den>
                            <m:r>
                              <a:rPr lang="fr-BE" b="0" i="1" smtClean="0">
                                <a:latin typeface="Cambria Math" panose="02040503050406030204" pitchFamily="18" charset="0"/>
                              </a:rPr>
                              <m:t>𝐵</m:t>
                            </m:r>
                          </m:den>
                        </m:f>
                      </m:e>
                    </m:d>
                    <m:r>
                      <a:rPr lang="fr-BE" b="0" i="1" smtClean="0">
                        <a:latin typeface="Cambria Math" panose="02040503050406030204" pitchFamily="18" charset="0"/>
                      </a:rPr>
                      <m:t>−</m:t>
                    </m:r>
                    <m:func>
                      <m:funcPr>
                        <m:ctrlPr>
                          <a:rPr lang="fr-BE" b="0" i="1" smtClean="0">
                            <a:latin typeface="Cambria Math" panose="02040503050406030204" pitchFamily="18" charset="0"/>
                          </a:rPr>
                        </m:ctrlPr>
                      </m:funcPr>
                      <m:fName>
                        <m:r>
                          <m:rPr>
                            <m:sty m:val="p"/>
                          </m:rPr>
                          <a:rPr lang="fr-BE" b="0" i="0" smtClean="0">
                            <a:latin typeface="Cambria Math" panose="02040503050406030204" pitchFamily="18" charset="0"/>
                          </a:rPr>
                          <m:t>ln</m:t>
                        </m:r>
                      </m:fName>
                      <m:e>
                        <m:d>
                          <m:dPr>
                            <m:ctrlPr>
                              <a:rPr lang="fr-BE" b="0" i="1" smtClean="0">
                                <a:latin typeface="Cambria Math" panose="02040503050406030204" pitchFamily="18" charset="0"/>
                              </a:rPr>
                            </m:ctrlPr>
                          </m:dPr>
                          <m:e>
                            <m:f>
                              <m:fPr>
                                <m:ctrlPr>
                                  <a:rPr lang="fr-BE" b="0" i="1" smtClean="0">
                                    <a:latin typeface="Cambria Math" panose="02040503050406030204" pitchFamily="18" charset="0"/>
                                  </a:rPr>
                                </m:ctrlPr>
                              </m:fPr>
                              <m:num>
                                <m:sSub>
                                  <m:sSubPr>
                                    <m:ctrlPr>
                                      <a:rPr lang="fr-BE" b="0" i="1" smtClean="0">
                                        <a:latin typeface="Cambria Math" panose="02040503050406030204" pitchFamily="18" charset="0"/>
                                      </a:rPr>
                                    </m:ctrlPr>
                                  </m:sSubPr>
                                  <m:e>
                                    <m:r>
                                      <a:rPr lang="fr-BE" b="0" i="1" smtClean="0">
                                        <a:latin typeface="Cambria Math" panose="02040503050406030204" pitchFamily="18" charset="0"/>
                                      </a:rPr>
                                      <m:t>𝐵</m:t>
                                    </m:r>
                                  </m:e>
                                  <m:sub>
                                    <m:r>
                                      <a:rPr lang="fr-BE" b="0" i="1" smtClean="0">
                                        <a:latin typeface="Cambria Math" panose="02040503050406030204" pitchFamily="18" charset="0"/>
                                      </a:rPr>
                                      <m:t>𝜙</m:t>
                                    </m:r>
                                  </m:sub>
                                </m:sSub>
                              </m:num>
                              <m:den>
                                <m:r>
                                  <a:rPr lang="fr-BE" b="0" i="1" smtClean="0">
                                    <a:latin typeface="Cambria Math" panose="02040503050406030204" pitchFamily="18" charset="0"/>
                                  </a:rPr>
                                  <m:t>𝐵</m:t>
                                </m:r>
                              </m:den>
                            </m:f>
                          </m:e>
                        </m:d>
                      </m:e>
                    </m:func>
                    <m:r>
                      <a:rPr lang="fr-BE" b="0" i="1" smtClean="0">
                        <a:latin typeface="Cambria Math" panose="02040503050406030204" pitchFamily="18" charset="0"/>
                      </a:rPr>
                      <m:t>]</m:t>
                    </m:r>
                  </m:oMath>
                </a14:m>
                <a:endParaRPr lang="en-GB" dirty="0"/>
              </a:p>
            </p:txBody>
          </p:sp>
        </mc:Choice>
        <mc:Fallback xmlns="">
          <p:sp>
            <p:nvSpPr>
              <p:cNvPr id="17" name="TextBox 16">
                <a:extLst>
                  <a:ext uri="{FF2B5EF4-FFF2-40B4-BE49-F238E27FC236}">
                    <a16:creationId xmlns:a16="http://schemas.microsoft.com/office/drawing/2014/main" id="{2C991B47-1162-15A3-6A48-7687F0DA60FB}"/>
                  </a:ext>
                </a:extLst>
              </p:cNvPr>
              <p:cNvSpPr txBox="1">
                <a:spLocks noRot="1" noChangeAspect="1" noMove="1" noResize="1" noEditPoints="1" noAdjustHandles="1" noChangeArrowheads="1" noChangeShapeType="1" noTextEdit="1"/>
              </p:cNvSpPr>
              <p:nvPr/>
            </p:nvSpPr>
            <p:spPr>
              <a:xfrm>
                <a:off x="3955016" y="1454274"/>
                <a:ext cx="4727166" cy="531043"/>
              </a:xfrm>
              <a:prstGeom prst="rect">
                <a:avLst/>
              </a:prstGeom>
              <a:blipFill>
                <a:blip r:embed="rId7"/>
                <a:stretch>
                  <a:fillRect l="-1161" b="-574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E1EDE6EF-7E9A-F19D-A011-01FEE11F659D}"/>
              </a:ext>
            </a:extLst>
          </p:cNvPr>
          <p:cNvCxnSpPr>
            <a:cxnSpLocks/>
            <a:endCxn id="20" idx="0"/>
          </p:cNvCxnSpPr>
          <p:nvPr/>
        </p:nvCxnSpPr>
        <p:spPr>
          <a:xfrm>
            <a:off x="5888630" y="1883322"/>
            <a:ext cx="0" cy="4118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2FA0FA0-1D73-EB81-3310-D3F60DDEABE0}"/>
              </a:ext>
            </a:extLst>
          </p:cNvPr>
          <p:cNvSpPr txBox="1"/>
          <p:nvPr/>
        </p:nvSpPr>
        <p:spPr>
          <a:xfrm>
            <a:off x="5201663" y="2295123"/>
            <a:ext cx="1373934" cy="830997"/>
          </a:xfrm>
          <a:prstGeom prst="rect">
            <a:avLst/>
          </a:prstGeom>
          <a:noFill/>
        </p:spPr>
        <p:txBody>
          <a:bodyPr wrap="square" rtlCol="0">
            <a:spAutoFit/>
          </a:bodyPr>
          <a:lstStyle/>
          <a:p>
            <a:pPr algn="ctr"/>
            <a:r>
              <a:rPr lang="en-GB" sz="1600" dirty="0"/>
              <a:t>Temperature dependent parameter</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4120D33-026D-BDA8-93E9-576BA864589E}"/>
                  </a:ext>
                </a:extLst>
              </p:cNvPr>
              <p:cNvSpPr txBox="1"/>
              <p:nvPr/>
            </p:nvSpPr>
            <p:spPr>
              <a:xfrm>
                <a:off x="4142182" y="3448574"/>
                <a:ext cx="4540000" cy="2585323"/>
              </a:xfrm>
              <a:prstGeom prst="rect">
                <a:avLst/>
              </a:prstGeom>
              <a:noFill/>
            </p:spPr>
            <p:txBody>
              <a:bodyPr wrap="square" rtlCol="0">
                <a:spAutoFit/>
              </a:bodyPr>
              <a:lstStyle/>
              <a:p>
                <a:r>
                  <a:rPr lang="en-GB" dirty="0"/>
                  <a:t>Three boundary cases :</a:t>
                </a:r>
              </a:p>
              <a:p>
                <a14:m>
                  <m:oMath xmlns:m="http://schemas.openxmlformats.org/officeDocument/2006/math">
                    <m:r>
                      <a:rPr lang="fr-BE" b="0" i="1" smtClean="0">
                        <a:latin typeface="Cambria Math" panose="02040503050406030204" pitchFamily="18" charset="0"/>
                      </a:rPr>
                      <m:t>𝛼</m:t>
                    </m:r>
                    <m:r>
                      <a:rPr lang="fr-BE" b="0" i="1" smtClean="0">
                        <a:latin typeface="Cambria Math" panose="02040503050406030204" pitchFamily="18" charset="0"/>
                      </a:rPr>
                      <m:t>=1 </m:t>
                    </m:r>
                  </m:oMath>
                </a14:m>
                <a:r>
                  <a:rPr lang="fr-BE" b="0" dirty="0">
                    <a:sym typeface="Wingdings" panose="05000000000000000000" pitchFamily="2" charset="2"/>
                  </a:rPr>
                  <a:t>	  </a:t>
                </a:r>
                <a:r>
                  <a:rPr lang="fr-BE" b="0" dirty="0" err="1">
                    <a:sym typeface="Wingdings" panose="05000000000000000000" pitchFamily="2" charset="2"/>
                  </a:rPr>
                  <a:t>Scattering</a:t>
                </a:r>
                <a:r>
                  <a:rPr lang="fr-BE" b="0" dirty="0">
                    <a:sym typeface="Wingdings" panose="05000000000000000000" pitchFamily="2" charset="2"/>
                  </a:rPr>
                  <a:t> on </a:t>
                </a:r>
                <a:r>
                  <a:rPr lang="fr-BE" b="0" dirty="0" err="1">
                    <a:sym typeface="Wingdings" panose="05000000000000000000" pitchFamily="2" charset="2"/>
                  </a:rPr>
                  <a:t>magnetic</a:t>
                </a:r>
                <a:r>
                  <a:rPr lang="fr-BE" b="0" dirty="0">
                    <a:sym typeface="Wingdings" panose="05000000000000000000" pitchFamily="2" charset="2"/>
                  </a:rPr>
                  <a:t> 		  		      </a:t>
                </a:r>
                <a:r>
                  <a:rPr lang="fr-BE" b="0" dirty="0" err="1">
                    <a:sym typeface="Wingdings" panose="05000000000000000000" pitchFamily="2" charset="2"/>
                  </a:rPr>
                  <a:t>imputities</a:t>
                </a:r>
                <a:r>
                  <a:rPr lang="fr-BE" b="0" dirty="0">
                    <a:sym typeface="Wingdings" panose="05000000000000000000" pitchFamily="2" charset="2"/>
                  </a:rPr>
                  <a:t> &amp; SO interaction </a:t>
                </a:r>
                <a:r>
                  <a:rPr lang="fr-BE" b="0" dirty="0" err="1">
                    <a:sym typeface="Wingdings" panose="05000000000000000000" pitchFamily="2" charset="2"/>
                  </a:rPr>
                  <a:t>is</a:t>
                </a:r>
                <a:r>
                  <a:rPr lang="fr-BE" b="0" dirty="0">
                    <a:sym typeface="Wingdings" panose="05000000000000000000" pitchFamily="2" charset="2"/>
                  </a:rPr>
                  <a:t> 			      </a:t>
                </a:r>
                <a:r>
                  <a:rPr lang="fr-BE" b="1" dirty="0" err="1">
                    <a:sym typeface="Wingdings" panose="05000000000000000000" pitchFamily="2" charset="2"/>
                  </a:rPr>
                  <a:t>negligible</a:t>
                </a:r>
                <a:endParaRPr lang="fr-BE" b="1" dirty="0"/>
              </a:p>
              <a:p>
                <a14:m>
                  <m:oMath xmlns:m="http://schemas.openxmlformats.org/officeDocument/2006/math">
                    <m:r>
                      <a:rPr lang="fr-BE" b="0" i="1" smtClean="0">
                        <a:solidFill>
                          <a:srgbClr val="7030A0"/>
                        </a:solidFill>
                        <a:latin typeface="Cambria Math" panose="02040503050406030204" pitchFamily="18" charset="0"/>
                      </a:rPr>
                      <m:t>𝛼</m:t>
                    </m:r>
                    <m:r>
                      <a:rPr lang="fr-BE" b="0" i="1" smtClean="0">
                        <a:solidFill>
                          <a:srgbClr val="7030A0"/>
                        </a:solidFill>
                        <a:latin typeface="Cambria Math" panose="02040503050406030204" pitchFamily="18" charset="0"/>
                      </a:rPr>
                      <m:t>=0 </m:t>
                    </m:r>
                  </m:oMath>
                </a14:m>
                <a:r>
                  <a:rPr lang="fr-BE" dirty="0">
                    <a:sym typeface="Wingdings" panose="05000000000000000000" pitchFamily="2" charset="2"/>
                  </a:rPr>
                  <a:t>	  </a:t>
                </a:r>
                <a:r>
                  <a:rPr lang="fr-BE" dirty="0" err="1">
                    <a:sym typeface="Wingdings" panose="05000000000000000000" pitchFamily="2" charset="2"/>
                  </a:rPr>
                  <a:t>Scattering</a:t>
                </a:r>
                <a:r>
                  <a:rPr lang="fr-BE" dirty="0">
                    <a:sym typeface="Wingdings" panose="05000000000000000000" pitchFamily="2" charset="2"/>
                  </a:rPr>
                  <a:t> on </a:t>
                </a:r>
                <a:r>
                  <a:rPr lang="fr-BE" dirty="0" err="1">
                    <a:sym typeface="Wingdings" panose="05000000000000000000" pitchFamily="2" charset="2"/>
                  </a:rPr>
                  <a:t>magnetic</a:t>
                </a:r>
                <a:r>
                  <a:rPr lang="fr-BE" dirty="0">
                    <a:sym typeface="Wingdings" panose="05000000000000000000" pitchFamily="2" charset="2"/>
                  </a:rPr>
                  <a:t> 		  		      </a:t>
                </a:r>
                <a:r>
                  <a:rPr lang="fr-BE" dirty="0" err="1">
                    <a:sym typeface="Wingdings" panose="05000000000000000000" pitchFamily="2" charset="2"/>
                  </a:rPr>
                  <a:t>imputities</a:t>
                </a:r>
                <a:r>
                  <a:rPr lang="fr-BE" dirty="0">
                    <a:sym typeface="Wingdings" panose="05000000000000000000" pitchFamily="2" charset="2"/>
                  </a:rPr>
                  <a:t> </a:t>
                </a:r>
                <a:r>
                  <a:rPr lang="fr-BE" dirty="0" err="1">
                    <a:sym typeface="Wingdings" panose="05000000000000000000" pitchFamily="2" charset="2"/>
                  </a:rPr>
                  <a:t>is</a:t>
                </a:r>
                <a:r>
                  <a:rPr lang="fr-BE" dirty="0">
                    <a:sym typeface="Wingdings" panose="05000000000000000000" pitchFamily="2" charset="2"/>
                  </a:rPr>
                  <a:t> </a:t>
                </a:r>
                <a:r>
                  <a:rPr lang="fr-BE" b="1" dirty="0">
                    <a:sym typeface="Wingdings" panose="05000000000000000000" pitchFamily="2" charset="2"/>
                  </a:rPr>
                  <a:t>dominant</a:t>
                </a:r>
                <a:endParaRPr lang="fr-BE" b="1" dirty="0">
                  <a:solidFill>
                    <a:srgbClr val="7030A0"/>
                  </a:solidFill>
                </a:endParaRPr>
              </a:p>
              <a:p>
                <a14:m>
                  <m:oMath xmlns:m="http://schemas.openxmlformats.org/officeDocument/2006/math">
                    <m:r>
                      <a:rPr lang="fr-BE" b="0" i="1" smtClean="0">
                        <a:solidFill>
                          <a:schemeClr val="accent2">
                            <a:lumMod val="75000"/>
                          </a:schemeClr>
                        </a:solidFill>
                        <a:latin typeface="Cambria Math" panose="02040503050406030204" pitchFamily="18" charset="0"/>
                      </a:rPr>
                      <m:t>𝛼</m:t>
                    </m:r>
                    <m:r>
                      <a:rPr lang="fr-BE" b="0" i="1" smtClean="0">
                        <a:solidFill>
                          <a:schemeClr val="accent2">
                            <a:lumMod val="75000"/>
                          </a:schemeClr>
                        </a:solidFill>
                        <a:latin typeface="Cambria Math" panose="02040503050406030204" pitchFamily="18" charset="0"/>
                      </a:rPr>
                      <m:t>=−0.5 </m:t>
                    </m:r>
                  </m:oMath>
                </a14:m>
                <a:r>
                  <a:rPr lang="fr-BE" dirty="0">
                    <a:sym typeface="Wingdings" panose="05000000000000000000" pitchFamily="2" charset="2"/>
                  </a:rPr>
                  <a:t> SO interaction </a:t>
                </a:r>
                <a:r>
                  <a:rPr lang="fr-BE" dirty="0" err="1">
                    <a:sym typeface="Wingdings" panose="05000000000000000000" pitchFamily="2" charset="2"/>
                  </a:rPr>
                  <a:t>is</a:t>
                </a:r>
                <a:r>
                  <a:rPr lang="fr-BE" dirty="0">
                    <a:sym typeface="Wingdings" panose="05000000000000000000" pitchFamily="2" charset="2"/>
                  </a:rPr>
                  <a:t> </a:t>
                </a:r>
                <a:r>
                  <a:rPr lang="fr-BE" b="1" dirty="0">
                    <a:sym typeface="Wingdings" panose="05000000000000000000" pitchFamily="2" charset="2"/>
                  </a:rPr>
                  <a:t>dominant</a:t>
                </a:r>
                <a:endParaRPr lang="fr-BE" b="0" dirty="0">
                  <a:solidFill>
                    <a:schemeClr val="accent2">
                      <a:lumMod val="75000"/>
                    </a:schemeClr>
                  </a:solidFill>
                </a:endParaRPr>
              </a:p>
              <a:p>
                <a:endParaRPr lang="fr-BE" b="0" dirty="0"/>
              </a:p>
              <a:p>
                <a:endParaRPr lang="en-GB" dirty="0"/>
              </a:p>
            </p:txBody>
          </p:sp>
        </mc:Choice>
        <mc:Fallback xmlns="">
          <p:sp>
            <p:nvSpPr>
              <p:cNvPr id="21" name="TextBox 20">
                <a:extLst>
                  <a:ext uri="{FF2B5EF4-FFF2-40B4-BE49-F238E27FC236}">
                    <a16:creationId xmlns:a16="http://schemas.microsoft.com/office/drawing/2014/main" id="{C4120D33-026D-BDA8-93E9-576BA864589E}"/>
                  </a:ext>
                </a:extLst>
              </p:cNvPr>
              <p:cNvSpPr txBox="1">
                <a:spLocks noRot="1" noChangeAspect="1" noMove="1" noResize="1" noEditPoints="1" noAdjustHandles="1" noChangeArrowheads="1" noChangeShapeType="1" noTextEdit="1"/>
              </p:cNvSpPr>
              <p:nvPr/>
            </p:nvSpPr>
            <p:spPr>
              <a:xfrm>
                <a:off x="4142182" y="3448574"/>
                <a:ext cx="4540000" cy="2585323"/>
              </a:xfrm>
              <a:prstGeom prst="rect">
                <a:avLst/>
              </a:prstGeom>
              <a:blipFill>
                <a:blip r:embed="rId8"/>
                <a:stretch>
                  <a:fillRect l="-1074" t="-14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E07BFC3-1742-9E1E-FF0C-7D605F07F610}"/>
                  </a:ext>
                </a:extLst>
              </p:cNvPr>
              <p:cNvSpPr txBox="1"/>
              <p:nvPr/>
            </p:nvSpPr>
            <p:spPr>
              <a:xfrm>
                <a:off x="5000759" y="5664565"/>
                <a:ext cx="2057400" cy="369332"/>
              </a:xfrm>
              <a:prstGeom prst="rect">
                <a:avLst/>
              </a:prstGeom>
              <a:noFill/>
              <a:ln w="28575">
                <a:solidFill>
                  <a:srgbClr val="FF0000"/>
                </a:solidFill>
              </a:ln>
            </p:spPr>
            <p:txBody>
              <a:bodyPr wrap="square" rtlCol="0">
                <a:spAutoFit/>
              </a:bodyPr>
              <a:lstStyle/>
              <a:p>
                <a14:m>
                  <m:oMath xmlns:m="http://schemas.openxmlformats.org/officeDocument/2006/math">
                    <m:r>
                      <a:rPr lang="fr-BE" b="0" i="1" smtClean="0">
                        <a:latin typeface="Cambria Math" panose="02040503050406030204" pitchFamily="18" charset="0"/>
                      </a:rPr>
                      <m:t>𝛼</m:t>
                    </m:r>
                    <m:d>
                      <m:dPr>
                        <m:ctrlPr>
                          <a:rPr lang="fr-BE" b="0" i="1" smtClean="0">
                            <a:latin typeface="Cambria Math" panose="02040503050406030204" pitchFamily="18" charset="0"/>
                          </a:rPr>
                        </m:ctrlPr>
                      </m:dPr>
                      <m:e>
                        <m:r>
                          <a:rPr lang="fr-BE" b="0" i="1" smtClean="0">
                            <a:latin typeface="Cambria Math" panose="02040503050406030204" pitchFamily="18" charset="0"/>
                          </a:rPr>
                          <m:t>𝑇</m:t>
                        </m:r>
                        <m:r>
                          <a:rPr lang="fr-BE" b="0" i="1" smtClean="0">
                            <a:latin typeface="Cambria Math" panose="02040503050406030204" pitchFamily="18" charset="0"/>
                          </a:rPr>
                          <m:t>→0</m:t>
                        </m:r>
                      </m:e>
                    </m:d>
                    <m:r>
                      <a:rPr lang="fr-BE" b="0" i="1" smtClean="0">
                        <a:latin typeface="Cambria Math" panose="02040503050406030204" pitchFamily="18" charset="0"/>
                      </a:rPr>
                      <m:t>=−0,15</m:t>
                    </m:r>
                  </m:oMath>
                </a14:m>
                <a:r>
                  <a:rPr lang="en-GB" dirty="0"/>
                  <a:t> </a:t>
                </a:r>
              </a:p>
            </p:txBody>
          </p:sp>
        </mc:Choice>
        <mc:Fallback xmlns="">
          <p:sp>
            <p:nvSpPr>
              <p:cNvPr id="22" name="TextBox 21">
                <a:extLst>
                  <a:ext uri="{FF2B5EF4-FFF2-40B4-BE49-F238E27FC236}">
                    <a16:creationId xmlns:a16="http://schemas.microsoft.com/office/drawing/2014/main" id="{1E07BFC3-1742-9E1E-FF0C-7D605F07F610}"/>
                  </a:ext>
                </a:extLst>
              </p:cNvPr>
              <p:cNvSpPr txBox="1">
                <a:spLocks noRot="1" noChangeAspect="1" noMove="1" noResize="1" noEditPoints="1" noAdjustHandles="1" noChangeArrowheads="1" noChangeShapeType="1" noTextEdit="1"/>
              </p:cNvSpPr>
              <p:nvPr/>
            </p:nvSpPr>
            <p:spPr>
              <a:xfrm>
                <a:off x="5000759" y="5664565"/>
                <a:ext cx="2057400" cy="369332"/>
              </a:xfrm>
              <a:prstGeom prst="rect">
                <a:avLst/>
              </a:prstGeom>
              <a:blipFill>
                <a:blip r:embed="rId9"/>
                <a:stretch>
                  <a:fillRect/>
                </a:stretch>
              </a:blipFill>
              <a:ln w="28575">
                <a:solidFill>
                  <a:srgbClr val="FF0000"/>
                </a:solidFill>
              </a:ln>
            </p:spPr>
            <p:txBody>
              <a:bodyPr/>
              <a:lstStyle/>
              <a:p>
                <a:r>
                  <a:rPr lang="en-GB">
                    <a:noFill/>
                  </a:rPr>
                  <a:t> </a:t>
                </a:r>
              </a:p>
            </p:txBody>
          </p:sp>
        </mc:Fallback>
      </mc:AlternateContent>
      <p:sp>
        <p:nvSpPr>
          <p:cNvPr id="2" name="Rectangle 1">
            <a:extLst>
              <a:ext uri="{FF2B5EF4-FFF2-40B4-BE49-F238E27FC236}">
                <a16:creationId xmlns:a16="http://schemas.microsoft.com/office/drawing/2014/main" id="{B838F63D-6E2B-574E-BF1C-A086694DB451}"/>
              </a:ext>
            </a:extLst>
          </p:cNvPr>
          <p:cNvSpPr/>
          <p:nvPr/>
        </p:nvSpPr>
        <p:spPr>
          <a:xfrm>
            <a:off x="968637" y="1314450"/>
            <a:ext cx="374073" cy="314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E9DA231-4E97-3490-8E29-17E21F98BD45}"/>
              </a:ext>
            </a:extLst>
          </p:cNvPr>
          <p:cNvSpPr/>
          <p:nvPr/>
        </p:nvSpPr>
        <p:spPr>
          <a:xfrm>
            <a:off x="1417665" y="4182935"/>
            <a:ext cx="374073" cy="314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51BD8F-DF3A-EF8D-AF9B-4587E5298336}"/>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space réservé du texte 1">
            <a:extLst>
              <a:ext uri="{FF2B5EF4-FFF2-40B4-BE49-F238E27FC236}">
                <a16:creationId xmlns:a16="http://schemas.microsoft.com/office/drawing/2014/main" id="{1C2DC228-DE1F-4DB3-E3A6-35E1FDA226F4}"/>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Magnetotransport </a:t>
            </a:r>
            <a:r>
              <a:rPr lang="fr-BE" sz="2800" dirty="0" err="1">
                <a:solidFill>
                  <a:schemeClr val="bg1"/>
                </a:solidFill>
              </a:rPr>
              <a:t>measurement</a:t>
            </a:r>
            <a:endParaRPr lang="fr-BE" sz="2800" dirty="0">
              <a:solidFill>
                <a:schemeClr val="bg1"/>
              </a:solidFill>
            </a:endParaRPr>
          </a:p>
        </p:txBody>
      </p:sp>
    </p:spTree>
    <p:custDataLst>
      <p:tags r:id="rId1"/>
    </p:custDataLst>
    <p:extLst>
      <p:ext uri="{BB962C8B-B14F-4D97-AF65-F5344CB8AC3E}">
        <p14:creationId xmlns:p14="http://schemas.microsoft.com/office/powerpoint/2010/main" val="442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CC7537-9CE3-D90C-6BD9-C0A2F11E7F38}"/>
              </a:ext>
            </a:extLst>
          </p:cNvPr>
          <p:cNvSpPr/>
          <p:nvPr/>
        </p:nvSpPr>
        <p:spPr>
          <a:xfrm>
            <a:off x="7989714"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C4584EC-F129-1495-F671-99A8F1F89998}"/>
              </a:ext>
            </a:extLst>
          </p:cNvPr>
          <p:cNvSpPr/>
          <p:nvPr/>
        </p:nvSpPr>
        <p:spPr>
          <a:xfrm>
            <a:off x="573958"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16E842-46A6-8D57-08A0-BCBE93F91A9B}"/>
              </a:ext>
            </a:extLst>
          </p:cNvPr>
          <p:cNvSpPr/>
          <p:nvPr/>
        </p:nvSpPr>
        <p:spPr>
          <a:xfrm>
            <a:off x="0" y="237282"/>
            <a:ext cx="9144000" cy="21098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11</a:t>
            </a:fld>
            <a:endParaRPr lang="en-GB"/>
          </a:p>
        </p:txBody>
      </p:sp>
      <p:sp>
        <p:nvSpPr>
          <p:cNvPr id="17" name="Rectangle 16">
            <a:extLst>
              <a:ext uri="{FF2B5EF4-FFF2-40B4-BE49-F238E27FC236}">
                <a16:creationId xmlns:a16="http://schemas.microsoft.com/office/drawing/2014/main" id="{4633F95D-5C2C-020E-0EEF-690812D08DD3}"/>
              </a:ext>
            </a:extLst>
          </p:cNvPr>
          <p:cNvSpPr/>
          <p:nvPr/>
        </p:nvSpPr>
        <p:spPr>
          <a:xfrm>
            <a:off x="0" y="6393189"/>
            <a:ext cx="9144000" cy="2275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395F34F-925E-30B8-32A5-D739A40DB323}"/>
              </a:ext>
            </a:extLst>
          </p:cNvPr>
          <p:cNvSpPr txBox="1"/>
          <p:nvPr/>
        </p:nvSpPr>
        <p:spPr>
          <a:xfrm>
            <a:off x="1670036" y="1632595"/>
            <a:ext cx="6106418" cy="3539430"/>
          </a:xfrm>
          <a:prstGeom prst="rect">
            <a:avLst/>
          </a:prstGeom>
          <a:noFill/>
        </p:spPr>
        <p:txBody>
          <a:bodyPr wrap="square" rtlCol="0">
            <a:spAutoFit/>
          </a:bodyPr>
          <a:lstStyle/>
          <a:p>
            <a:pPr marL="457200" indent="-457200">
              <a:buFont typeface="Wingdings" panose="05000000000000000000" pitchFamily="2" charset="2"/>
              <a:buChar char="è"/>
            </a:pPr>
            <a:r>
              <a:rPr lang="en-GB" sz="2800" dirty="0">
                <a:sym typeface="Wingdings" panose="05000000000000000000" pitchFamily="2" charset="2"/>
              </a:rPr>
              <a:t>There are magnetic scatterers in the superlattice</a:t>
            </a:r>
          </a:p>
          <a:p>
            <a:pPr marL="457200" indent="-457200">
              <a:buFont typeface="Wingdings" panose="05000000000000000000" pitchFamily="2" charset="2"/>
              <a:buChar char="è"/>
            </a:pPr>
            <a:endParaRPr lang="en-GB" sz="2800" dirty="0">
              <a:sym typeface="Wingdings" panose="05000000000000000000" pitchFamily="2" charset="2"/>
            </a:endParaRPr>
          </a:p>
          <a:p>
            <a:pPr marL="457200" indent="-457200">
              <a:buFont typeface="Wingdings" panose="05000000000000000000" pitchFamily="2" charset="2"/>
              <a:buChar char="è"/>
            </a:pPr>
            <a:r>
              <a:rPr lang="en-GB" sz="2800" dirty="0">
                <a:sym typeface="Wingdings" panose="05000000000000000000" pitchFamily="2" charset="2"/>
              </a:rPr>
              <a:t>Fabrication process and crystal characterisation exclude doping</a:t>
            </a:r>
          </a:p>
          <a:p>
            <a:pPr marL="457200" indent="-457200">
              <a:buFont typeface="Wingdings" panose="05000000000000000000" pitchFamily="2" charset="2"/>
              <a:buChar char="è"/>
            </a:pPr>
            <a:endParaRPr lang="en-GB" sz="2800" dirty="0">
              <a:sym typeface="Wingdings" panose="05000000000000000000" pitchFamily="2" charset="2"/>
            </a:endParaRPr>
          </a:p>
          <a:p>
            <a:pPr marL="457200" indent="-457200">
              <a:buFont typeface="Wingdings" panose="05000000000000000000" pitchFamily="2" charset="2"/>
              <a:buChar char="è"/>
            </a:pPr>
            <a:r>
              <a:rPr lang="en-GB" sz="2800" dirty="0">
                <a:sym typeface="Wingdings" panose="05000000000000000000" pitchFamily="2" charset="2"/>
              </a:rPr>
              <a:t>Where do these magnetic scatterers come from ?</a:t>
            </a:r>
            <a:endParaRPr lang="en-GB" sz="2800" dirty="0"/>
          </a:p>
        </p:txBody>
      </p:sp>
    </p:spTree>
    <p:custDataLst>
      <p:tags r:id="rId1"/>
    </p:custDataLst>
    <p:extLst>
      <p:ext uri="{BB962C8B-B14F-4D97-AF65-F5344CB8AC3E}">
        <p14:creationId xmlns:p14="http://schemas.microsoft.com/office/powerpoint/2010/main" val="27066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12</a:t>
            </a:fld>
            <a:endParaRPr lang="en-GB" dirty="0"/>
          </a:p>
        </p:txBody>
      </p:sp>
      <p:sp>
        <p:nvSpPr>
          <p:cNvPr id="13" name="TextBox 12">
            <a:extLst>
              <a:ext uri="{FF2B5EF4-FFF2-40B4-BE49-F238E27FC236}">
                <a16:creationId xmlns:a16="http://schemas.microsoft.com/office/drawing/2014/main" id="{E1C29BDC-2FF8-86EB-DFBE-B87E9F712674}"/>
              </a:ext>
            </a:extLst>
          </p:cNvPr>
          <p:cNvSpPr txBox="1"/>
          <p:nvPr/>
        </p:nvSpPr>
        <p:spPr>
          <a:xfrm>
            <a:off x="862734" y="4996831"/>
            <a:ext cx="8028964" cy="923330"/>
          </a:xfrm>
          <a:prstGeom prst="rect">
            <a:avLst/>
          </a:prstGeom>
          <a:noFill/>
        </p:spPr>
        <p:txBody>
          <a:bodyPr wrap="square" rtlCol="0">
            <a:spAutoFit/>
          </a:bodyPr>
          <a:lstStyle/>
          <a:p>
            <a:pPr marL="285750" indent="-285750">
              <a:buFont typeface="Wingdings" panose="05000000000000000000" pitchFamily="2" charset="2"/>
              <a:buChar char="è"/>
            </a:pPr>
            <a:r>
              <a:rPr lang="en-GB" dirty="0">
                <a:sym typeface="Wingdings" panose="05000000000000000000" pitchFamily="2" charset="2"/>
              </a:rPr>
              <a:t>Vacancy and </a:t>
            </a:r>
            <a:r>
              <a:rPr lang="en-GB" dirty="0" err="1">
                <a:sym typeface="Wingdings" panose="05000000000000000000" pitchFamily="2" charset="2"/>
              </a:rPr>
              <a:t>antisite</a:t>
            </a:r>
            <a:r>
              <a:rPr lang="en-GB" dirty="0">
                <a:sym typeface="Wingdings" panose="05000000000000000000" pitchFamily="2" charset="2"/>
              </a:rPr>
              <a:t> defects in Bi</a:t>
            </a:r>
            <a:r>
              <a:rPr lang="en-GB" baseline="-25000" dirty="0">
                <a:sym typeface="Wingdings" panose="05000000000000000000" pitchFamily="2" charset="2"/>
              </a:rPr>
              <a:t>2</a:t>
            </a:r>
            <a:r>
              <a:rPr lang="en-GB" dirty="0">
                <a:sym typeface="Wingdings" panose="05000000000000000000" pitchFamily="2" charset="2"/>
              </a:rPr>
              <a:t>Se</a:t>
            </a:r>
            <a:r>
              <a:rPr lang="en-GB" baseline="-25000" dirty="0">
                <a:sym typeface="Wingdings" panose="05000000000000000000" pitchFamily="2" charset="2"/>
              </a:rPr>
              <a:t>3</a:t>
            </a:r>
            <a:r>
              <a:rPr lang="en-GB" dirty="0">
                <a:sym typeface="Wingdings" panose="05000000000000000000" pitchFamily="2" charset="2"/>
              </a:rPr>
              <a:t> were investigated</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None of them had a net magnetic moment</a:t>
            </a:r>
          </a:p>
        </p:txBody>
      </p:sp>
      <p:sp>
        <p:nvSpPr>
          <p:cNvPr id="24" name="Rectangle 23">
            <a:extLst>
              <a:ext uri="{FF2B5EF4-FFF2-40B4-BE49-F238E27FC236}">
                <a16:creationId xmlns:a16="http://schemas.microsoft.com/office/drawing/2014/main" id="{17FD38C7-2A68-C5CB-AF71-39AE1419A42B}"/>
              </a:ext>
            </a:extLst>
          </p:cNvPr>
          <p:cNvSpPr/>
          <p:nvPr/>
        </p:nvSpPr>
        <p:spPr>
          <a:xfrm>
            <a:off x="1330036" y="1302327"/>
            <a:ext cx="304800" cy="258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369CDE6-6073-4E83-5336-E5CAAAC6F3CA}"/>
              </a:ext>
            </a:extLst>
          </p:cNvPr>
          <p:cNvSpPr/>
          <p:nvPr/>
        </p:nvSpPr>
        <p:spPr>
          <a:xfrm>
            <a:off x="4244109" y="1359840"/>
            <a:ext cx="304800" cy="258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6595D9C-DB24-0956-1B1C-A53DDA5484CB}"/>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texte 1">
            <a:extLst>
              <a:ext uri="{FF2B5EF4-FFF2-40B4-BE49-F238E27FC236}">
                <a16:creationId xmlns:a16="http://schemas.microsoft.com/office/drawing/2014/main" id="{77A2082E-A2C6-A7B1-1970-DA9FBB7B7667}"/>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DFT simulations : Bi</a:t>
            </a:r>
            <a:r>
              <a:rPr lang="fr-BE" sz="2800" baseline="-25000" dirty="0">
                <a:solidFill>
                  <a:schemeClr val="bg1"/>
                </a:solidFill>
              </a:rPr>
              <a:t>4</a:t>
            </a:r>
            <a:r>
              <a:rPr lang="fr-BE" sz="2800" dirty="0">
                <a:solidFill>
                  <a:schemeClr val="bg1"/>
                </a:solidFill>
              </a:rPr>
              <a:t>Se</a:t>
            </a:r>
            <a:r>
              <a:rPr lang="fr-BE" sz="2800" baseline="-25000" dirty="0">
                <a:solidFill>
                  <a:schemeClr val="bg1"/>
                </a:solidFill>
              </a:rPr>
              <a:t>3</a:t>
            </a:r>
          </a:p>
        </p:txBody>
      </p:sp>
      <p:pic>
        <p:nvPicPr>
          <p:cNvPr id="5" name="Picture 4">
            <a:extLst>
              <a:ext uri="{FF2B5EF4-FFF2-40B4-BE49-F238E27FC236}">
                <a16:creationId xmlns:a16="http://schemas.microsoft.com/office/drawing/2014/main" id="{9553BA5E-369D-9E20-4C2B-386305313C25}"/>
              </a:ext>
            </a:extLst>
          </p:cNvPr>
          <p:cNvPicPr>
            <a:picLocks noChangeAspect="1"/>
          </p:cNvPicPr>
          <p:nvPr/>
        </p:nvPicPr>
        <p:blipFill>
          <a:blip r:embed="rId4"/>
          <a:stretch>
            <a:fillRect/>
          </a:stretch>
        </p:blipFill>
        <p:spPr>
          <a:xfrm>
            <a:off x="862734" y="1957680"/>
            <a:ext cx="3686175" cy="1790700"/>
          </a:xfrm>
          <a:prstGeom prst="rect">
            <a:avLst/>
          </a:prstGeom>
        </p:spPr>
      </p:pic>
      <p:pic>
        <p:nvPicPr>
          <p:cNvPr id="10" name="Picture 9">
            <a:extLst>
              <a:ext uri="{FF2B5EF4-FFF2-40B4-BE49-F238E27FC236}">
                <a16:creationId xmlns:a16="http://schemas.microsoft.com/office/drawing/2014/main" id="{A1DCFC3C-39FA-BD80-7A59-0D39A34A246F}"/>
              </a:ext>
            </a:extLst>
          </p:cNvPr>
          <p:cNvPicPr>
            <a:picLocks noChangeAspect="1"/>
          </p:cNvPicPr>
          <p:nvPr/>
        </p:nvPicPr>
        <p:blipFill>
          <a:blip r:embed="rId5"/>
          <a:stretch>
            <a:fillRect/>
          </a:stretch>
        </p:blipFill>
        <p:spPr>
          <a:xfrm>
            <a:off x="4975668" y="878535"/>
            <a:ext cx="2764405" cy="3830675"/>
          </a:xfrm>
          <a:prstGeom prst="rect">
            <a:avLst/>
          </a:prstGeom>
        </p:spPr>
      </p:pic>
      <p:sp>
        <p:nvSpPr>
          <p:cNvPr id="11" name="Rectangle 10">
            <a:extLst>
              <a:ext uri="{FF2B5EF4-FFF2-40B4-BE49-F238E27FC236}">
                <a16:creationId xmlns:a16="http://schemas.microsoft.com/office/drawing/2014/main" id="{CC58BBFD-7489-154C-FF26-989E39487ECB}"/>
              </a:ext>
            </a:extLst>
          </p:cNvPr>
          <p:cNvSpPr/>
          <p:nvPr/>
        </p:nvSpPr>
        <p:spPr>
          <a:xfrm>
            <a:off x="4975668" y="896783"/>
            <a:ext cx="304800" cy="463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42DD93BD-043C-E914-B962-BA80D718F112}"/>
              </a:ext>
            </a:extLst>
          </p:cNvPr>
          <p:cNvCxnSpPr>
            <a:cxnSpLocks/>
            <a:endCxn id="15" idx="2"/>
          </p:cNvCxnSpPr>
          <p:nvPr/>
        </p:nvCxnSpPr>
        <p:spPr>
          <a:xfrm flipV="1">
            <a:off x="3763205" y="1857785"/>
            <a:ext cx="480904" cy="998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5A2B7DA-15B8-2599-91DE-8B76E03AD2FF}"/>
              </a:ext>
            </a:extLst>
          </p:cNvPr>
          <p:cNvSpPr txBox="1"/>
          <p:nvPr/>
        </p:nvSpPr>
        <p:spPr>
          <a:xfrm>
            <a:off x="3583709" y="1488453"/>
            <a:ext cx="1320800" cy="369332"/>
          </a:xfrm>
          <a:prstGeom prst="rect">
            <a:avLst/>
          </a:prstGeom>
          <a:noFill/>
        </p:spPr>
        <p:txBody>
          <a:bodyPr wrap="square" rtlCol="0">
            <a:spAutoFit/>
          </a:bodyPr>
          <a:lstStyle/>
          <a:p>
            <a:r>
              <a:rPr lang="en-GB" dirty="0"/>
              <a:t>Bi vacancy</a:t>
            </a:r>
          </a:p>
        </p:txBody>
      </p:sp>
    </p:spTree>
    <p:custDataLst>
      <p:tags r:id="rId1"/>
    </p:custDataLst>
    <p:extLst>
      <p:ext uri="{BB962C8B-B14F-4D97-AF65-F5344CB8AC3E}">
        <p14:creationId xmlns:p14="http://schemas.microsoft.com/office/powerpoint/2010/main" val="38961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13</a:t>
            </a:fld>
            <a:endParaRPr lang="en-GB" dirty="0"/>
          </a:p>
        </p:txBody>
      </p:sp>
      <p:pic>
        <p:nvPicPr>
          <p:cNvPr id="3" name="Picture 2">
            <a:extLst>
              <a:ext uri="{FF2B5EF4-FFF2-40B4-BE49-F238E27FC236}">
                <a16:creationId xmlns:a16="http://schemas.microsoft.com/office/drawing/2014/main" id="{EF5205DF-5623-C3DD-1EBB-81FE5CF14DC4}"/>
              </a:ext>
            </a:extLst>
          </p:cNvPr>
          <p:cNvPicPr>
            <a:picLocks noChangeAspect="1"/>
          </p:cNvPicPr>
          <p:nvPr/>
        </p:nvPicPr>
        <p:blipFill>
          <a:blip r:embed="rId4"/>
          <a:stretch>
            <a:fillRect/>
          </a:stretch>
        </p:blipFill>
        <p:spPr>
          <a:xfrm>
            <a:off x="1257714" y="1106725"/>
            <a:ext cx="7039540" cy="3139354"/>
          </a:xfrm>
          <a:prstGeom prst="rect">
            <a:avLst/>
          </a:prstGeom>
        </p:spPr>
      </p:pic>
      <p:cxnSp>
        <p:nvCxnSpPr>
          <p:cNvPr id="9" name="Straight Arrow Connector 8">
            <a:extLst>
              <a:ext uri="{FF2B5EF4-FFF2-40B4-BE49-F238E27FC236}">
                <a16:creationId xmlns:a16="http://schemas.microsoft.com/office/drawing/2014/main" id="{BD27648D-DF03-3F02-25F9-8331D9325B31}"/>
              </a:ext>
            </a:extLst>
          </p:cNvPr>
          <p:cNvCxnSpPr/>
          <p:nvPr/>
        </p:nvCxnSpPr>
        <p:spPr>
          <a:xfrm>
            <a:off x="2632363" y="4001315"/>
            <a:ext cx="0" cy="4895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E95297-8399-6B96-CE65-1B6F9A353B69}"/>
              </a:ext>
            </a:extLst>
          </p:cNvPr>
          <p:cNvSpPr txBox="1"/>
          <p:nvPr/>
        </p:nvSpPr>
        <p:spPr>
          <a:xfrm>
            <a:off x="2041236" y="4490842"/>
            <a:ext cx="1320800" cy="369332"/>
          </a:xfrm>
          <a:prstGeom prst="rect">
            <a:avLst/>
          </a:prstGeom>
          <a:noFill/>
        </p:spPr>
        <p:txBody>
          <a:bodyPr wrap="square" rtlCol="0">
            <a:spAutoFit/>
          </a:bodyPr>
          <a:lstStyle/>
          <a:p>
            <a:r>
              <a:rPr lang="en-GB" dirty="0"/>
              <a:t>Bi vacancy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1C29BDC-2FF8-86EB-DFBE-B87E9F712674}"/>
                  </a:ext>
                </a:extLst>
              </p:cNvPr>
              <p:cNvSpPr txBox="1"/>
              <p:nvPr/>
            </p:nvSpPr>
            <p:spPr>
              <a:xfrm>
                <a:off x="1052945" y="4976679"/>
                <a:ext cx="6687128" cy="1477328"/>
              </a:xfrm>
              <a:prstGeom prst="rect">
                <a:avLst/>
              </a:prstGeom>
              <a:noFill/>
            </p:spPr>
            <p:txBody>
              <a:bodyPr wrap="square" rtlCol="0">
                <a:spAutoFit/>
              </a:bodyPr>
              <a:lstStyle/>
              <a:p>
                <a:pPr marL="285750" indent="-285750">
                  <a:buFont typeface="Wingdings" panose="05000000000000000000" pitchFamily="2" charset="2"/>
                  <a:buChar char="è"/>
                </a:pPr>
                <a:r>
                  <a:rPr lang="en-GB" dirty="0">
                    <a:sym typeface="Wingdings" panose="05000000000000000000" pitchFamily="2" charset="2"/>
                  </a:rPr>
                  <a:t>Bi vacancies have a low formation energy (</a:t>
                </a:r>
                <a14:m>
                  <m:oMath xmlns:m="http://schemas.openxmlformats.org/officeDocument/2006/math">
                    <m:r>
                      <a:rPr lang="fr-BE" b="0" i="1" smtClean="0">
                        <a:latin typeface="Cambria Math" panose="02040503050406030204" pitchFamily="18" charset="0"/>
                        <a:sym typeface="Wingdings" panose="05000000000000000000" pitchFamily="2" charset="2"/>
                      </a:rPr>
                      <m:t>≈</m:t>
                    </m:r>
                  </m:oMath>
                </a14:m>
                <a:r>
                  <a:rPr lang="en-GB" dirty="0">
                    <a:sym typeface="Wingdings" panose="05000000000000000000" pitchFamily="2" charset="2"/>
                  </a:rPr>
                  <a:t>0.5eV)</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Localized spin-down state appear from the 4p band in Se</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Bi vacancies act as </a:t>
                </a:r>
                <a:r>
                  <a:rPr lang="en-GB" b="1" dirty="0">
                    <a:sym typeface="Wingdings" panose="05000000000000000000" pitchFamily="2" charset="2"/>
                  </a:rPr>
                  <a:t>intrinsic magnetic scatterers</a:t>
                </a:r>
                <a:endParaRPr lang="en-GB" b="1" dirty="0"/>
              </a:p>
            </p:txBody>
          </p:sp>
        </mc:Choice>
        <mc:Fallback xmlns="">
          <p:sp>
            <p:nvSpPr>
              <p:cNvPr id="13" name="TextBox 12">
                <a:extLst>
                  <a:ext uri="{FF2B5EF4-FFF2-40B4-BE49-F238E27FC236}">
                    <a16:creationId xmlns:a16="http://schemas.microsoft.com/office/drawing/2014/main" id="{E1C29BDC-2FF8-86EB-DFBE-B87E9F712674}"/>
                  </a:ext>
                </a:extLst>
              </p:cNvPr>
              <p:cNvSpPr txBox="1">
                <a:spLocks noRot="1" noChangeAspect="1" noMove="1" noResize="1" noEditPoints="1" noAdjustHandles="1" noChangeArrowheads="1" noChangeShapeType="1" noTextEdit="1"/>
              </p:cNvSpPr>
              <p:nvPr/>
            </p:nvSpPr>
            <p:spPr>
              <a:xfrm>
                <a:off x="1052945" y="4976679"/>
                <a:ext cx="6687128" cy="1477328"/>
              </a:xfrm>
              <a:prstGeom prst="rect">
                <a:avLst/>
              </a:prstGeom>
              <a:blipFill>
                <a:blip r:embed="rId5"/>
                <a:stretch>
                  <a:fillRect l="-638" t="-2058" b="-5350"/>
                </a:stretch>
              </a:blipFill>
            </p:spPr>
            <p:txBody>
              <a:bodyPr/>
              <a:lstStyle/>
              <a:p>
                <a:r>
                  <a:rPr lang="en-GB">
                    <a:noFill/>
                  </a:rPr>
                  <a:t> </a:t>
                </a:r>
              </a:p>
            </p:txBody>
          </p:sp>
        </mc:Fallback>
      </mc:AlternateContent>
      <p:sp>
        <p:nvSpPr>
          <p:cNvPr id="24" name="Rectangle 23">
            <a:extLst>
              <a:ext uri="{FF2B5EF4-FFF2-40B4-BE49-F238E27FC236}">
                <a16:creationId xmlns:a16="http://schemas.microsoft.com/office/drawing/2014/main" id="{17FD38C7-2A68-C5CB-AF71-39AE1419A42B}"/>
              </a:ext>
            </a:extLst>
          </p:cNvPr>
          <p:cNvSpPr/>
          <p:nvPr/>
        </p:nvSpPr>
        <p:spPr>
          <a:xfrm>
            <a:off x="1330036" y="1302327"/>
            <a:ext cx="304800" cy="258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369CDE6-6073-4E83-5336-E5CAAAC6F3CA}"/>
              </a:ext>
            </a:extLst>
          </p:cNvPr>
          <p:cNvSpPr/>
          <p:nvPr/>
        </p:nvSpPr>
        <p:spPr>
          <a:xfrm>
            <a:off x="4244109" y="1359840"/>
            <a:ext cx="304800" cy="258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D596020-1975-5C61-9474-D61561DA96E4}"/>
              </a:ext>
            </a:extLst>
          </p:cNvPr>
          <p:cNvSpPr/>
          <p:nvPr/>
        </p:nvSpPr>
        <p:spPr>
          <a:xfrm>
            <a:off x="6457950" y="2456873"/>
            <a:ext cx="1734705" cy="369454"/>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6595D9C-DB24-0956-1B1C-A53DDA5484CB}"/>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texte 1">
            <a:extLst>
              <a:ext uri="{FF2B5EF4-FFF2-40B4-BE49-F238E27FC236}">
                <a16:creationId xmlns:a16="http://schemas.microsoft.com/office/drawing/2014/main" id="{77A2082E-A2C6-A7B1-1970-DA9FBB7B7667}"/>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DFT simulations : </a:t>
            </a:r>
            <a:r>
              <a:rPr lang="fr-BE" sz="2800" dirty="0" err="1">
                <a:solidFill>
                  <a:schemeClr val="bg1"/>
                </a:solidFill>
              </a:rPr>
              <a:t>superlattice</a:t>
            </a:r>
            <a:endParaRPr lang="fr-BE" sz="2800" dirty="0">
              <a:solidFill>
                <a:schemeClr val="bg1"/>
              </a:solidFill>
            </a:endParaRPr>
          </a:p>
        </p:txBody>
      </p:sp>
    </p:spTree>
    <p:custDataLst>
      <p:tags r:id="rId1"/>
    </p:custDataLst>
    <p:extLst>
      <p:ext uri="{BB962C8B-B14F-4D97-AF65-F5344CB8AC3E}">
        <p14:creationId xmlns:p14="http://schemas.microsoft.com/office/powerpoint/2010/main" val="384173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14</a:t>
            </a:fld>
            <a:endParaRPr lang="en-GB" dirty="0"/>
          </a:p>
        </p:txBody>
      </p:sp>
      <p:sp>
        <p:nvSpPr>
          <p:cNvPr id="13" name="TextBox 12">
            <a:extLst>
              <a:ext uri="{FF2B5EF4-FFF2-40B4-BE49-F238E27FC236}">
                <a16:creationId xmlns:a16="http://schemas.microsoft.com/office/drawing/2014/main" id="{E1C29BDC-2FF8-86EB-DFBE-B87E9F712674}"/>
              </a:ext>
            </a:extLst>
          </p:cNvPr>
          <p:cNvSpPr txBox="1"/>
          <p:nvPr/>
        </p:nvSpPr>
        <p:spPr>
          <a:xfrm>
            <a:off x="862734" y="4879023"/>
            <a:ext cx="8028964" cy="1477328"/>
          </a:xfrm>
          <a:prstGeom prst="rect">
            <a:avLst/>
          </a:prstGeom>
          <a:noFill/>
        </p:spPr>
        <p:txBody>
          <a:bodyPr wrap="square" rtlCol="0">
            <a:spAutoFit/>
          </a:bodyPr>
          <a:lstStyle/>
          <a:p>
            <a:pPr marL="285750" indent="-285750">
              <a:buFont typeface="Wingdings" panose="05000000000000000000" pitchFamily="2" charset="2"/>
              <a:buChar char="è"/>
            </a:pPr>
            <a:r>
              <a:rPr lang="en-GB" dirty="0">
                <a:sym typeface="Wingdings" panose="05000000000000000000" pitchFamily="2" charset="2"/>
              </a:rPr>
              <a:t>Vacancy and </a:t>
            </a:r>
            <a:r>
              <a:rPr lang="en-GB" dirty="0" err="1">
                <a:sym typeface="Wingdings" panose="05000000000000000000" pitchFamily="2" charset="2"/>
              </a:rPr>
              <a:t>antisite</a:t>
            </a:r>
            <a:r>
              <a:rPr lang="en-GB" dirty="0">
                <a:sym typeface="Wingdings" panose="05000000000000000000" pitchFamily="2" charset="2"/>
              </a:rPr>
              <a:t> defects in Bi</a:t>
            </a:r>
            <a:r>
              <a:rPr lang="en-GB" baseline="-25000" dirty="0">
                <a:sym typeface="Wingdings" panose="05000000000000000000" pitchFamily="2" charset="2"/>
              </a:rPr>
              <a:t>2</a:t>
            </a:r>
            <a:r>
              <a:rPr lang="en-GB" dirty="0">
                <a:sym typeface="Wingdings" panose="05000000000000000000" pitchFamily="2" charset="2"/>
              </a:rPr>
              <a:t>Se</a:t>
            </a:r>
            <a:r>
              <a:rPr lang="en-GB" baseline="-25000" dirty="0">
                <a:sym typeface="Wingdings" panose="05000000000000000000" pitchFamily="2" charset="2"/>
              </a:rPr>
              <a:t>3</a:t>
            </a:r>
            <a:r>
              <a:rPr lang="en-GB" dirty="0">
                <a:sym typeface="Wingdings" panose="05000000000000000000" pitchFamily="2" charset="2"/>
              </a:rPr>
              <a:t> were investigated</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None of them had a net magnetic moment</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b="1" dirty="0">
                <a:sym typeface="Wingdings" panose="05000000000000000000" pitchFamily="2" charset="2"/>
              </a:rPr>
              <a:t>Charge transfer from Bi</a:t>
            </a:r>
            <a:r>
              <a:rPr lang="en-GB" b="1" baseline="-25000" dirty="0">
                <a:sym typeface="Wingdings" panose="05000000000000000000" pitchFamily="2" charset="2"/>
              </a:rPr>
              <a:t>2</a:t>
            </a:r>
            <a:r>
              <a:rPr lang="en-GB" b="1" dirty="0">
                <a:sym typeface="Wingdings" panose="05000000000000000000" pitchFamily="2" charset="2"/>
              </a:rPr>
              <a:t> to Bi</a:t>
            </a:r>
            <a:r>
              <a:rPr lang="en-GB" b="1" baseline="-25000" dirty="0">
                <a:sym typeface="Wingdings" panose="05000000000000000000" pitchFamily="2" charset="2"/>
              </a:rPr>
              <a:t>2</a:t>
            </a:r>
            <a:r>
              <a:rPr lang="en-GB" b="1" dirty="0">
                <a:sym typeface="Wingdings" panose="05000000000000000000" pitchFamily="2" charset="2"/>
              </a:rPr>
              <a:t>Se</a:t>
            </a:r>
            <a:r>
              <a:rPr lang="en-GB" b="1" baseline="-25000" dirty="0">
                <a:sym typeface="Wingdings" panose="05000000000000000000" pitchFamily="2" charset="2"/>
              </a:rPr>
              <a:t>3</a:t>
            </a:r>
            <a:r>
              <a:rPr lang="en-GB" b="1" dirty="0">
                <a:sym typeface="Wingdings" panose="05000000000000000000" pitchFamily="2" charset="2"/>
              </a:rPr>
              <a:t> prevents the apparition of magnetised states</a:t>
            </a:r>
            <a:endParaRPr lang="en-GB" b="1" baseline="-25000" dirty="0"/>
          </a:p>
        </p:txBody>
      </p:sp>
      <p:sp>
        <p:nvSpPr>
          <p:cNvPr id="24" name="Rectangle 23">
            <a:extLst>
              <a:ext uri="{FF2B5EF4-FFF2-40B4-BE49-F238E27FC236}">
                <a16:creationId xmlns:a16="http://schemas.microsoft.com/office/drawing/2014/main" id="{17FD38C7-2A68-C5CB-AF71-39AE1419A42B}"/>
              </a:ext>
            </a:extLst>
          </p:cNvPr>
          <p:cNvSpPr/>
          <p:nvPr/>
        </p:nvSpPr>
        <p:spPr>
          <a:xfrm>
            <a:off x="1330036" y="1302327"/>
            <a:ext cx="304800" cy="258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369CDE6-6073-4E83-5336-E5CAAAC6F3CA}"/>
              </a:ext>
            </a:extLst>
          </p:cNvPr>
          <p:cNvSpPr/>
          <p:nvPr/>
        </p:nvSpPr>
        <p:spPr>
          <a:xfrm>
            <a:off x="4244109" y="1359840"/>
            <a:ext cx="304800" cy="258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6595D9C-DB24-0956-1B1C-A53DDA5484CB}"/>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texte 1">
            <a:extLst>
              <a:ext uri="{FF2B5EF4-FFF2-40B4-BE49-F238E27FC236}">
                <a16:creationId xmlns:a16="http://schemas.microsoft.com/office/drawing/2014/main" id="{77A2082E-A2C6-A7B1-1970-DA9FBB7B7667}"/>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DFT simulations : Bi</a:t>
            </a:r>
            <a:r>
              <a:rPr lang="fr-BE" sz="2800" baseline="-25000" dirty="0">
                <a:solidFill>
                  <a:schemeClr val="bg1"/>
                </a:solidFill>
              </a:rPr>
              <a:t>4</a:t>
            </a:r>
            <a:r>
              <a:rPr lang="fr-BE" sz="2800" dirty="0">
                <a:solidFill>
                  <a:schemeClr val="bg1"/>
                </a:solidFill>
              </a:rPr>
              <a:t>Se</a:t>
            </a:r>
            <a:r>
              <a:rPr lang="fr-BE" sz="2800" baseline="-25000" dirty="0">
                <a:solidFill>
                  <a:schemeClr val="bg1"/>
                </a:solidFill>
              </a:rPr>
              <a:t>3</a:t>
            </a:r>
          </a:p>
        </p:txBody>
      </p:sp>
      <p:pic>
        <p:nvPicPr>
          <p:cNvPr id="5" name="Picture 4">
            <a:extLst>
              <a:ext uri="{FF2B5EF4-FFF2-40B4-BE49-F238E27FC236}">
                <a16:creationId xmlns:a16="http://schemas.microsoft.com/office/drawing/2014/main" id="{9553BA5E-369D-9E20-4C2B-386305313C25}"/>
              </a:ext>
            </a:extLst>
          </p:cNvPr>
          <p:cNvPicPr>
            <a:picLocks noChangeAspect="1"/>
          </p:cNvPicPr>
          <p:nvPr/>
        </p:nvPicPr>
        <p:blipFill>
          <a:blip r:embed="rId4"/>
          <a:stretch>
            <a:fillRect/>
          </a:stretch>
        </p:blipFill>
        <p:spPr>
          <a:xfrm>
            <a:off x="862734" y="1957680"/>
            <a:ext cx="3686175" cy="1790700"/>
          </a:xfrm>
          <a:prstGeom prst="rect">
            <a:avLst/>
          </a:prstGeom>
        </p:spPr>
      </p:pic>
      <p:pic>
        <p:nvPicPr>
          <p:cNvPr id="10" name="Picture 9">
            <a:extLst>
              <a:ext uri="{FF2B5EF4-FFF2-40B4-BE49-F238E27FC236}">
                <a16:creationId xmlns:a16="http://schemas.microsoft.com/office/drawing/2014/main" id="{A1DCFC3C-39FA-BD80-7A59-0D39A34A246F}"/>
              </a:ext>
            </a:extLst>
          </p:cNvPr>
          <p:cNvPicPr>
            <a:picLocks noChangeAspect="1"/>
          </p:cNvPicPr>
          <p:nvPr/>
        </p:nvPicPr>
        <p:blipFill>
          <a:blip r:embed="rId5"/>
          <a:stretch>
            <a:fillRect/>
          </a:stretch>
        </p:blipFill>
        <p:spPr>
          <a:xfrm>
            <a:off x="4975668" y="878535"/>
            <a:ext cx="2764405" cy="3830675"/>
          </a:xfrm>
          <a:prstGeom prst="rect">
            <a:avLst/>
          </a:prstGeom>
        </p:spPr>
      </p:pic>
      <p:sp>
        <p:nvSpPr>
          <p:cNvPr id="11" name="Rectangle 10">
            <a:extLst>
              <a:ext uri="{FF2B5EF4-FFF2-40B4-BE49-F238E27FC236}">
                <a16:creationId xmlns:a16="http://schemas.microsoft.com/office/drawing/2014/main" id="{CC58BBFD-7489-154C-FF26-989E39487ECB}"/>
              </a:ext>
            </a:extLst>
          </p:cNvPr>
          <p:cNvSpPr/>
          <p:nvPr/>
        </p:nvSpPr>
        <p:spPr>
          <a:xfrm>
            <a:off x="4975668" y="896783"/>
            <a:ext cx="304800" cy="463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42DD93BD-043C-E914-B962-BA80D718F112}"/>
              </a:ext>
            </a:extLst>
          </p:cNvPr>
          <p:cNvCxnSpPr>
            <a:cxnSpLocks/>
            <a:endCxn id="15" idx="2"/>
          </p:cNvCxnSpPr>
          <p:nvPr/>
        </p:nvCxnSpPr>
        <p:spPr>
          <a:xfrm flipV="1">
            <a:off x="3763205" y="1857785"/>
            <a:ext cx="480904" cy="998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5A2B7DA-15B8-2599-91DE-8B76E03AD2FF}"/>
              </a:ext>
            </a:extLst>
          </p:cNvPr>
          <p:cNvSpPr txBox="1"/>
          <p:nvPr/>
        </p:nvSpPr>
        <p:spPr>
          <a:xfrm>
            <a:off x="3583709" y="1488453"/>
            <a:ext cx="1320800" cy="369332"/>
          </a:xfrm>
          <a:prstGeom prst="rect">
            <a:avLst/>
          </a:prstGeom>
          <a:noFill/>
        </p:spPr>
        <p:txBody>
          <a:bodyPr wrap="square" rtlCol="0">
            <a:spAutoFit/>
          </a:bodyPr>
          <a:lstStyle/>
          <a:p>
            <a:r>
              <a:rPr lang="en-GB" dirty="0"/>
              <a:t>Bi vacancy</a:t>
            </a:r>
          </a:p>
        </p:txBody>
      </p:sp>
    </p:spTree>
    <p:custDataLst>
      <p:tags r:id="rId1"/>
    </p:custDataLst>
    <p:extLst>
      <p:ext uri="{BB962C8B-B14F-4D97-AF65-F5344CB8AC3E}">
        <p14:creationId xmlns:p14="http://schemas.microsoft.com/office/powerpoint/2010/main" val="408693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CC7537-9CE3-D90C-6BD9-C0A2F11E7F38}"/>
              </a:ext>
            </a:extLst>
          </p:cNvPr>
          <p:cNvSpPr/>
          <p:nvPr/>
        </p:nvSpPr>
        <p:spPr>
          <a:xfrm>
            <a:off x="7989714"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C4584EC-F129-1495-F671-99A8F1F89998}"/>
              </a:ext>
            </a:extLst>
          </p:cNvPr>
          <p:cNvSpPr/>
          <p:nvPr/>
        </p:nvSpPr>
        <p:spPr>
          <a:xfrm>
            <a:off x="573958"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16E842-46A6-8D57-08A0-BCBE93F91A9B}"/>
              </a:ext>
            </a:extLst>
          </p:cNvPr>
          <p:cNvSpPr/>
          <p:nvPr/>
        </p:nvSpPr>
        <p:spPr>
          <a:xfrm>
            <a:off x="0" y="237282"/>
            <a:ext cx="9144000" cy="21098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15</a:t>
            </a:fld>
            <a:endParaRPr lang="en-GB"/>
          </a:p>
        </p:txBody>
      </p:sp>
      <p:sp>
        <p:nvSpPr>
          <p:cNvPr id="17" name="Rectangle 16">
            <a:extLst>
              <a:ext uri="{FF2B5EF4-FFF2-40B4-BE49-F238E27FC236}">
                <a16:creationId xmlns:a16="http://schemas.microsoft.com/office/drawing/2014/main" id="{4633F95D-5C2C-020E-0EEF-690812D08DD3}"/>
              </a:ext>
            </a:extLst>
          </p:cNvPr>
          <p:cNvSpPr/>
          <p:nvPr/>
        </p:nvSpPr>
        <p:spPr>
          <a:xfrm>
            <a:off x="0" y="6393189"/>
            <a:ext cx="9144000" cy="2275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395F34F-925E-30B8-32A5-D739A40DB323}"/>
              </a:ext>
            </a:extLst>
          </p:cNvPr>
          <p:cNvSpPr txBox="1"/>
          <p:nvPr/>
        </p:nvSpPr>
        <p:spPr>
          <a:xfrm>
            <a:off x="1485518" y="448270"/>
            <a:ext cx="3937303" cy="584775"/>
          </a:xfrm>
          <a:prstGeom prst="rect">
            <a:avLst/>
          </a:prstGeom>
          <a:noFill/>
        </p:spPr>
        <p:txBody>
          <a:bodyPr wrap="square" rtlCol="0">
            <a:spAutoFit/>
          </a:bodyPr>
          <a:lstStyle/>
          <a:p>
            <a:r>
              <a:rPr lang="en-GB" sz="4800" baseline="-25000" dirty="0"/>
              <a:t>Conclusion</a:t>
            </a:r>
          </a:p>
        </p:txBody>
      </p:sp>
      <p:sp>
        <p:nvSpPr>
          <p:cNvPr id="2" name="TextBox 1">
            <a:extLst>
              <a:ext uri="{FF2B5EF4-FFF2-40B4-BE49-F238E27FC236}">
                <a16:creationId xmlns:a16="http://schemas.microsoft.com/office/drawing/2014/main" id="{DC9A42F4-7877-289B-04B5-9D7CFB517531}"/>
              </a:ext>
            </a:extLst>
          </p:cNvPr>
          <p:cNvSpPr txBox="1"/>
          <p:nvPr/>
        </p:nvSpPr>
        <p:spPr>
          <a:xfrm>
            <a:off x="1630680" y="1310640"/>
            <a:ext cx="6050280"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High quality (Bi</a:t>
            </a:r>
            <a:r>
              <a:rPr lang="en-GB" sz="2400" baseline="-25000" dirty="0"/>
              <a:t>2</a:t>
            </a:r>
            <a:r>
              <a:rPr lang="en-GB" sz="2400" dirty="0"/>
              <a:t>)</a:t>
            </a:r>
            <a:r>
              <a:rPr lang="en-GB" sz="2400" baseline="-25000" dirty="0"/>
              <a:t>5</a:t>
            </a:r>
            <a:r>
              <a:rPr lang="en-GB" sz="2400" dirty="0"/>
              <a:t>(Bi</a:t>
            </a:r>
            <a:r>
              <a:rPr lang="en-GB" sz="2400" baseline="-25000" dirty="0"/>
              <a:t>2</a:t>
            </a:r>
            <a:r>
              <a:rPr lang="en-GB" sz="2400" dirty="0"/>
              <a:t>Se</a:t>
            </a:r>
            <a:r>
              <a:rPr lang="en-GB" sz="2400" baseline="-25000" dirty="0"/>
              <a:t>3</a:t>
            </a:r>
            <a:r>
              <a:rPr lang="en-GB" sz="2400" dirty="0"/>
              <a:t>)</a:t>
            </a:r>
            <a:r>
              <a:rPr lang="en-GB" sz="2400" baseline="-25000" dirty="0"/>
              <a:t>7</a:t>
            </a:r>
            <a:r>
              <a:rPr lang="en-GB" sz="2400" dirty="0"/>
              <a:t> layers were grown by PA-MBE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Magnetic scattering was observed in the magnetotransport measurements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We tentatively attribute these effects to Bi vacancies which create localised magnetised states around them</a:t>
            </a:r>
          </a:p>
        </p:txBody>
      </p:sp>
    </p:spTree>
    <p:extLst>
      <p:ext uri="{BB962C8B-B14F-4D97-AF65-F5344CB8AC3E}">
        <p14:creationId xmlns:p14="http://schemas.microsoft.com/office/powerpoint/2010/main" val="296475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700AEC0-945E-5C86-8907-65C9D36E64B7}"/>
              </a:ext>
            </a:extLst>
          </p:cNvPr>
          <p:cNvSpPr/>
          <p:nvPr/>
        </p:nvSpPr>
        <p:spPr>
          <a:xfrm>
            <a:off x="573958" y="410806"/>
            <a:ext cx="8113846" cy="2886240"/>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ECC7537-9CE3-D90C-6BD9-C0A2F11E7F38}"/>
              </a:ext>
            </a:extLst>
          </p:cNvPr>
          <p:cNvSpPr/>
          <p:nvPr/>
        </p:nvSpPr>
        <p:spPr>
          <a:xfrm>
            <a:off x="7989714"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C4584EC-F129-1495-F671-99A8F1F89998}"/>
              </a:ext>
            </a:extLst>
          </p:cNvPr>
          <p:cNvSpPr/>
          <p:nvPr/>
        </p:nvSpPr>
        <p:spPr>
          <a:xfrm>
            <a:off x="573958"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16E842-46A6-8D57-08A0-BCBE93F91A9B}"/>
              </a:ext>
            </a:extLst>
          </p:cNvPr>
          <p:cNvSpPr/>
          <p:nvPr/>
        </p:nvSpPr>
        <p:spPr>
          <a:xfrm>
            <a:off x="0" y="237282"/>
            <a:ext cx="9144000" cy="21098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16</a:t>
            </a:fld>
            <a:endParaRPr lang="en-GB"/>
          </a:p>
        </p:txBody>
      </p:sp>
      <p:pic>
        <p:nvPicPr>
          <p:cNvPr id="7" name="Picture 2">
            <a:extLst>
              <a:ext uri="{FF2B5EF4-FFF2-40B4-BE49-F238E27FC236}">
                <a16:creationId xmlns:a16="http://schemas.microsoft.com/office/drawing/2014/main" id="{6717F777-EF68-6E29-4BDF-1168C426AA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845" y="572511"/>
            <a:ext cx="2138851" cy="496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nstitut de microélectronique et composants — Wikipédia">
            <a:extLst>
              <a:ext uri="{FF2B5EF4-FFF2-40B4-BE49-F238E27FC236}">
                <a16:creationId xmlns:a16="http://schemas.microsoft.com/office/drawing/2014/main" id="{53C25FC1-90BE-41A0-5401-91E9DF3407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83" t="24693" r="14726" b="26345"/>
          <a:stretch/>
        </p:blipFill>
        <p:spPr bwMode="auto">
          <a:xfrm>
            <a:off x="1485343" y="1360181"/>
            <a:ext cx="1867057" cy="6502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3D4F4A8-5C19-843E-CB9C-2576AB1788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3146" y="2359012"/>
            <a:ext cx="1836936" cy="6628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633F95D-5C2C-020E-0EEF-690812D08DD3}"/>
              </a:ext>
            </a:extLst>
          </p:cNvPr>
          <p:cNvSpPr/>
          <p:nvPr/>
        </p:nvSpPr>
        <p:spPr>
          <a:xfrm>
            <a:off x="0" y="6393189"/>
            <a:ext cx="9144000" cy="2275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F140074-D858-A59D-8341-A831082581A4}"/>
              </a:ext>
            </a:extLst>
          </p:cNvPr>
          <p:cNvSpPr txBox="1"/>
          <p:nvPr/>
        </p:nvSpPr>
        <p:spPr>
          <a:xfrm>
            <a:off x="3750919" y="647539"/>
            <a:ext cx="1719818" cy="400110"/>
          </a:xfrm>
          <a:prstGeom prst="rect">
            <a:avLst/>
          </a:prstGeom>
          <a:noFill/>
        </p:spPr>
        <p:txBody>
          <a:bodyPr wrap="square" rtlCol="0">
            <a:spAutoFit/>
          </a:bodyPr>
          <a:lstStyle/>
          <a:p>
            <a:pPr algn="ctr"/>
            <a:r>
              <a:rPr lang="en-GB" sz="2000" dirty="0"/>
              <a:t>Pascal Gehring</a:t>
            </a:r>
          </a:p>
        </p:txBody>
      </p:sp>
      <p:sp>
        <p:nvSpPr>
          <p:cNvPr id="3" name="TextBox 2">
            <a:extLst>
              <a:ext uri="{FF2B5EF4-FFF2-40B4-BE49-F238E27FC236}">
                <a16:creationId xmlns:a16="http://schemas.microsoft.com/office/drawing/2014/main" id="{E36BC0B2-041F-367D-F1AE-47D1E6764108}"/>
              </a:ext>
            </a:extLst>
          </p:cNvPr>
          <p:cNvSpPr txBox="1"/>
          <p:nvPr/>
        </p:nvSpPr>
        <p:spPr>
          <a:xfrm>
            <a:off x="3130058" y="1254959"/>
            <a:ext cx="2961541" cy="1015663"/>
          </a:xfrm>
          <a:prstGeom prst="rect">
            <a:avLst/>
          </a:prstGeom>
          <a:noFill/>
        </p:spPr>
        <p:txBody>
          <a:bodyPr wrap="square" rtlCol="0">
            <a:spAutoFit/>
          </a:bodyPr>
          <a:lstStyle/>
          <a:p>
            <a:pPr algn="ctr"/>
            <a:r>
              <a:rPr lang="en-GB" sz="2000" dirty="0"/>
              <a:t>Clément </a:t>
            </a:r>
            <a:r>
              <a:rPr lang="en-GB" sz="2000" dirty="0" err="1"/>
              <a:t>Merckling</a:t>
            </a:r>
            <a:endParaRPr lang="en-GB" sz="2000" dirty="0"/>
          </a:p>
          <a:p>
            <a:pPr algn="ctr"/>
            <a:r>
              <a:rPr lang="en-GB" sz="2000" b="0" i="0" u="none" strike="noStrike" baseline="0" dirty="0">
                <a:latin typeface="CMR10"/>
              </a:rPr>
              <a:t>Stefan De </a:t>
            </a:r>
            <a:r>
              <a:rPr lang="en-GB" sz="2000" b="0" i="0" u="none" strike="noStrike" baseline="0" dirty="0" err="1">
                <a:latin typeface="CMR10"/>
              </a:rPr>
              <a:t>Gendt</a:t>
            </a:r>
            <a:endParaRPr lang="en-GB" sz="2000" b="0" i="0" u="none" strike="noStrike" baseline="0" dirty="0">
              <a:latin typeface="CMR10"/>
            </a:endParaRPr>
          </a:p>
          <a:p>
            <a:pPr algn="ctr"/>
            <a:r>
              <a:rPr lang="en-GB" sz="2000" dirty="0">
                <a:latin typeface="CMR10"/>
              </a:rPr>
              <a:t>Michel </a:t>
            </a:r>
            <a:r>
              <a:rPr lang="en-GB" sz="2000" dirty="0" err="1">
                <a:latin typeface="CMR10"/>
              </a:rPr>
              <a:t>Houssa</a:t>
            </a:r>
            <a:endParaRPr lang="en-GB" sz="2000" dirty="0"/>
          </a:p>
        </p:txBody>
      </p:sp>
      <p:sp>
        <p:nvSpPr>
          <p:cNvPr id="9" name="TextBox 8">
            <a:extLst>
              <a:ext uri="{FF2B5EF4-FFF2-40B4-BE49-F238E27FC236}">
                <a16:creationId xmlns:a16="http://schemas.microsoft.com/office/drawing/2014/main" id="{F9C3802B-DFEE-793D-0990-E32DE4D9E008}"/>
              </a:ext>
            </a:extLst>
          </p:cNvPr>
          <p:cNvSpPr txBox="1"/>
          <p:nvPr/>
        </p:nvSpPr>
        <p:spPr>
          <a:xfrm>
            <a:off x="3715393" y="2374884"/>
            <a:ext cx="1976305" cy="707886"/>
          </a:xfrm>
          <a:prstGeom prst="rect">
            <a:avLst/>
          </a:prstGeom>
          <a:noFill/>
        </p:spPr>
        <p:txBody>
          <a:bodyPr wrap="square" rtlCol="0">
            <a:spAutoFit/>
          </a:bodyPr>
          <a:lstStyle/>
          <a:p>
            <a:pPr algn="ctr"/>
            <a:r>
              <a:rPr lang="en-GB" sz="2000" b="0" i="0" u="none" strike="noStrike" baseline="0" dirty="0" err="1">
                <a:latin typeface="CMR10"/>
              </a:rPr>
              <a:t>Ruishen</a:t>
            </a:r>
            <a:r>
              <a:rPr lang="en-GB" sz="2000" b="0" i="0" u="none" strike="noStrike" baseline="0" dirty="0">
                <a:latin typeface="CMR10"/>
              </a:rPr>
              <a:t> Meng</a:t>
            </a:r>
          </a:p>
          <a:p>
            <a:pPr algn="ctr"/>
            <a:r>
              <a:rPr lang="en-GB" sz="2000" b="0" i="0" u="none" strike="noStrike" baseline="0" dirty="0">
                <a:latin typeface="CMR10"/>
              </a:rPr>
              <a:t>Bart </a:t>
            </a:r>
            <a:r>
              <a:rPr lang="en-GB" sz="2000" b="0" i="0" u="none" strike="noStrike" baseline="0" dirty="0" err="1">
                <a:latin typeface="CMR10"/>
              </a:rPr>
              <a:t>Raes</a:t>
            </a:r>
            <a:endParaRPr lang="en-GB" sz="2000" dirty="0"/>
          </a:p>
        </p:txBody>
      </p:sp>
      <p:sp>
        <p:nvSpPr>
          <p:cNvPr id="19" name="TextBox 18">
            <a:extLst>
              <a:ext uri="{FF2B5EF4-FFF2-40B4-BE49-F238E27FC236}">
                <a16:creationId xmlns:a16="http://schemas.microsoft.com/office/drawing/2014/main" id="{0E63A5AB-BD9D-32A0-50A1-6E9752B4AE51}"/>
              </a:ext>
            </a:extLst>
          </p:cNvPr>
          <p:cNvSpPr txBox="1"/>
          <p:nvPr/>
        </p:nvSpPr>
        <p:spPr>
          <a:xfrm>
            <a:off x="5878637" y="1113699"/>
            <a:ext cx="2138851" cy="707886"/>
          </a:xfrm>
          <a:prstGeom prst="rect">
            <a:avLst/>
          </a:prstGeom>
          <a:noFill/>
        </p:spPr>
        <p:txBody>
          <a:bodyPr wrap="square" rtlCol="0">
            <a:spAutoFit/>
          </a:bodyPr>
          <a:lstStyle/>
          <a:p>
            <a:pPr algn="ctr"/>
            <a:r>
              <a:rPr lang="en-GB" sz="2000" dirty="0">
                <a:latin typeface="CMR10"/>
              </a:rPr>
              <a:t>MBE</a:t>
            </a:r>
          </a:p>
          <a:p>
            <a:pPr algn="ctr"/>
            <a:r>
              <a:rPr lang="en-GB" sz="2000" dirty="0">
                <a:latin typeface="CMR10"/>
              </a:rPr>
              <a:t>Magnetotransport</a:t>
            </a:r>
          </a:p>
        </p:txBody>
      </p:sp>
      <p:sp>
        <p:nvSpPr>
          <p:cNvPr id="21" name="Right Brace 20">
            <a:extLst>
              <a:ext uri="{FF2B5EF4-FFF2-40B4-BE49-F238E27FC236}">
                <a16:creationId xmlns:a16="http://schemas.microsoft.com/office/drawing/2014/main" id="{73136B7C-725D-6A89-4ACE-4B482F3DBF07}"/>
              </a:ext>
            </a:extLst>
          </p:cNvPr>
          <p:cNvSpPr/>
          <p:nvPr/>
        </p:nvSpPr>
        <p:spPr>
          <a:xfrm>
            <a:off x="5683490" y="733324"/>
            <a:ext cx="298126" cy="137298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ight Brace 22">
            <a:extLst>
              <a:ext uri="{FF2B5EF4-FFF2-40B4-BE49-F238E27FC236}">
                <a16:creationId xmlns:a16="http://schemas.microsoft.com/office/drawing/2014/main" id="{620B72D4-B918-168B-E0D5-17A6E4F1B848}"/>
              </a:ext>
            </a:extLst>
          </p:cNvPr>
          <p:cNvSpPr/>
          <p:nvPr/>
        </p:nvSpPr>
        <p:spPr>
          <a:xfrm>
            <a:off x="5693550" y="2304106"/>
            <a:ext cx="298126" cy="8649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13CEF603-6E35-B8BC-232F-6517090AECC6}"/>
              </a:ext>
            </a:extLst>
          </p:cNvPr>
          <p:cNvSpPr txBox="1"/>
          <p:nvPr/>
        </p:nvSpPr>
        <p:spPr>
          <a:xfrm>
            <a:off x="5916240" y="2529405"/>
            <a:ext cx="2138851" cy="400110"/>
          </a:xfrm>
          <a:prstGeom prst="rect">
            <a:avLst/>
          </a:prstGeom>
          <a:noFill/>
        </p:spPr>
        <p:txBody>
          <a:bodyPr wrap="square" rtlCol="0">
            <a:spAutoFit/>
          </a:bodyPr>
          <a:lstStyle/>
          <a:p>
            <a:pPr algn="ctr"/>
            <a:r>
              <a:rPr lang="en-GB" sz="2000" dirty="0">
                <a:latin typeface="CMR10"/>
              </a:rPr>
              <a:t>DFT simulations</a:t>
            </a:r>
          </a:p>
        </p:txBody>
      </p:sp>
      <p:pic>
        <p:nvPicPr>
          <p:cNvPr id="27" name="Picture 26">
            <a:extLst>
              <a:ext uri="{FF2B5EF4-FFF2-40B4-BE49-F238E27FC236}">
                <a16:creationId xmlns:a16="http://schemas.microsoft.com/office/drawing/2014/main" id="{B90522F4-D1E1-77E3-89B4-3EF5C66908C7}"/>
              </a:ext>
            </a:extLst>
          </p:cNvPr>
          <p:cNvPicPr>
            <a:picLocks noChangeAspect="1"/>
          </p:cNvPicPr>
          <p:nvPr/>
        </p:nvPicPr>
        <p:blipFill>
          <a:blip r:embed="rId7"/>
          <a:stretch>
            <a:fillRect/>
          </a:stretch>
        </p:blipFill>
        <p:spPr>
          <a:xfrm>
            <a:off x="1485343" y="3560955"/>
            <a:ext cx="3309163" cy="2646684"/>
          </a:xfrm>
          <a:prstGeom prst="rect">
            <a:avLst/>
          </a:prstGeom>
          <a:ln w="88900" cap="sq" cmpd="thickThin">
            <a:solidFill>
              <a:srgbClr val="000000"/>
            </a:solidFill>
            <a:prstDash val="solid"/>
            <a:miter lim="800000"/>
          </a:ln>
          <a:effectLst>
            <a:innerShdw blurRad="76200">
              <a:srgbClr val="000000"/>
            </a:innerShdw>
          </a:effectLst>
        </p:spPr>
      </p:pic>
      <p:pic>
        <p:nvPicPr>
          <p:cNvPr id="29" name="Picture 6" descr="Email Free Icon of Minimalist UI">
            <a:extLst>
              <a:ext uri="{FF2B5EF4-FFF2-40B4-BE49-F238E27FC236}">
                <a16:creationId xmlns:a16="http://schemas.microsoft.com/office/drawing/2014/main" id="{05D3B2BC-5C80-01DF-2248-34D3854AFD95}"/>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6987" y="4755858"/>
            <a:ext cx="615958" cy="61595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BF0A709-2096-A477-F5D9-CE2FA06CF617}"/>
              </a:ext>
            </a:extLst>
          </p:cNvPr>
          <p:cNvSpPr txBox="1"/>
          <p:nvPr/>
        </p:nvSpPr>
        <p:spPr>
          <a:xfrm>
            <a:off x="5466284" y="4841373"/>
            <a:ext cx="3005799" cy="338554"/>
          </a:xfrm>
          <a:prstGeom prst="rect">
            <a:avLst/>
          </a:prstGeom>
          <a:noFill/>
        </p:spPr>
        <p:txBody>
          <a:bodyPr wrap="square" rtlCol="0">
            <a:spAutoFit/>
          </a:bodyPr>
          <a:lstStyle/>
          <a:p>
            <a:r>
              <a:rPr lang="en-GB" sz="1600" dirty="0"/>
              <a:t>pascal.gehring@uclouvain.be</a:t>
            </a:r>
            <a:endParaRPr lang="nl-NL" sz="1600" dirty="0"/>
          </a:p>
        </p:txBody>
      </p:sp>
      <p:pic>
        <p:nvPicPr>
          <p:cNvPr id="31" name="Picture 16" descr="Address, http, web, web page, webpage, website icon - Download on Iconfinder">
            <a:extLst>
              <a:ext uri="{FF2B5EF4-FFF2-40B4-BE49-F238E27FC236}">
                <a16:creationId xmlns:a16="http://schemas.microsoft.com/office/drawing/2014/main" id="{33E668BB-AD42-4161-4EFC-22568C8FFE33}"/>
              </a:ext>
            </a:extLst>
          </p:cNvPr>
          <p:cNvPicPr>
            <a:picLocks noChangeAspect="1" noChangeArrowheads="1"/>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046196" y="4225543"/>
            <a:ext cx="437540" cy="43754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7D3C885-8CE2-7B83-7522-9B914A8CB412}"/>
              </a:ext>
            </a:extLst>
          </p:cNvPr>
          <p:cNvSpPr txBox="1"/>
          <p:nvPr/>
        </p:nvSpPr>
        <p:spPr>
          <a:xfrm>
            <a:off x="5483736" y="4273624"/>
            <a:ext cx="2791227" cy="338554"/>
          </a:xfrm>
          <a:prstGeom prst="rect">
            <a:avLst/>
          </a:prstGeom>
          <a:noFill/>
        </p:spPr>
        <p:txBody>
          <a:bodyPr wrap="square" rtlCol="0">
            <a:spAutoFit/>
          </a:bodyPr>
          <a:lstStyle/>
          <a:p>
            <a:r>
              <a:rPr lang="en-GB" sz="1600" dirty="0"/>
              <a:t>www.gehring-lab.com</a:t>
            </a:r>
            <a:endParaRPr lang="nl-NL" sz="1600" dirty="0"/>
          </a:p>
        </p:txBody>
      </p:sp>
      <p:sp>
        <p:nvSpPr>
          <p:cNvPr id="35" name="TextBox 34">
            <a:extLst>
              <a:ext uri="{FF2B5EF4-FFF2-40B4-BE49-F238E27FC236}">
                <a16:creationId xmlns:a16="http://schemas.microsoft.com/office/drawing/2014/main" id="{29CF322E-348B-A804-2AEE-A9D269C31944}"/>
              </a:ext>
            </a:extLst>
          </p:cNvPr>
          <p:cNvSpPr txBox="1"/>
          <p:nvPr/>
        </p:nvSpPr>
        <p:spPr>
          <a:xfrm>
            <a:off x="5449933" y="3464614"/>
            <a:ext cx="2057788" cy="646331"/>
          </a:xfrm>
          <a:prstGeom prst="rect">
            <a:avLst/>
          </a:prstGeom>
          <a:noFill/>
          <a:ln w="28575">
            <a:solidFill>
              <a:srgbClr val="FF0000"/>
            </a:solidFill>
          </a:ln>
        </p:spPr>
        <p:txBody>
          <a:bodyPr wrap="square" rtlCol="0">
            <a:spAutoFit/>
          </a:bodyPr>
          <a:lstStyle/>
          <a:p>
            <a:pPr algn="ctr"/>
            <a:r>
              <a:rPr lang="en-US" b="1" dirty="0">
                <a:solidFill>
                  <a:schemeClr val="bg2">
                    <a:lumMod val="50000"/>
                  </a:schemeClr>
                </a:solidFill>
              </a:rPr>
              <a:t>(PhD and )</a:t>
            </a:r>
            <a:r>
              <a:rPr lang="en-US" b="1" dirty="0"/>
              <a:t>Post-doc positions available</a:t>
            </a:r>
          </a:p>
        </p:txBody>
      </p:sp>
      <p:pic>
        <p:nvPicPr>
          <p:cNvPr id="36" name="Picture 2" descr="Fonds de la Recherche Scientifique - FNRS - Logos">
            <a:extLst>
              <a:ext uri="{FF2B5EF4-FFF2-40B4-BE49-F238E27FC236}">
                <a16:creationId xmlns:a16="http://schemas.microsoft.com/office/drawing/2014/main" id="{C26A339B-8442-C2B0-3379-3504B166F9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830" y="5497898"/>
            <a:ext cx="971405" cy="6159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European Research Council - Wikipedia">
            <a:extLst>
              <a:ext uri="{FF2B5EF4-FFF2-40B4-BE49-F238E27FC236}">
                <a16:creationId xmlns:a16="http://schemas.microsoft.com/office/drawing/2014/main" id="{11E492E9-1890-A5CD-8145-9B27903256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8761" y="5359837"/>
            <a:ext cx="889191" cy="89208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Logos et charte graphique de la Fédération Wallonie-Bruxelles - Audiovisuel  et Médias">
            <a:extLst>
              <a:ext uri="{FF2B5EF4-FFF2-40B4-BE49-F238E27FC236}">
                <a16:creationId xmlns:a16="http://schemas.microsoft.com/office/drawing/2014/main" id="{C7E34C70-34D5-707A-1BB1-BCFA1D25DB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0292" y="5378932"/>
            <a:ext cx="892716" cy="8558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990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introduction to Belgium: a guide to the country | Expatica">
            <a:extLst>
              <a:ext uri="{FF2B5EF4-FFF2-40B4-BE49-F238E27FC236}">
                <a16:creationId xmlns:a16="http://schemas.microsoft.com/office/drawing/2014/main" id="{88A6B8E3-0010-4CA0-942B-7297EF303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857250"/>
            <a:ext cx="385762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ni guide to Ardennes, Belgium - BBC Travel">
            <a:extLst>
              <a:ext uri="{FF2B5EF4-FFF2-40B4-BE49-F238E27FC236}">
                <a16:creationId xmlns:a16="http://schemas.microsoft.com/office/drawing/2014/main" id="{38C967EF-9F0C-41DD-9A7C-2ADAB20B6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1"/>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lgian fries: they're not French, you know | Expatica">
            <a:extLst>
              <a:ext uri="{FF2B5EF4-FFF2-40B4-BE49-F238E27FC236}">
                <a16:creationId xmlns:a16="http://schemas.microsoft.com/office/drawing/2014/main" id="{605AD240-DD3D-4C13-B7EB-ADB1F657A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55656"/>
            <a:ext cx="4346831" cy="24450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31531B6-FA8F-4B32-BF08-5F000FABD02C}"/>
              </a:ext>
            </a:extLst>
          </p:cNvPr>
          <p:cNvPicPr>
            <a:picLocks noChangeAspect="1"/>
          </p:cNvPicPr>
          <p:nvPr/>
        </p:nvPicPr>
        <p:blipFill>
          <a:blip r:embed="rId5"/>
          <a:stretch>
            <a:fillRect/>
          </a:stretch>
        </p:blipFill>
        <p:spPr>
          <a:xfrm>
            <a:off x="4763403" y="3555657"/>
            <a:ext cx="4380598" cy="2445094"/>
          </a:xfrm>
          <a:prstGeom prst="rect">
            <a:avLst/>
          </a:prstGeom>
        </p:spPr>
      </p:pic>
      <p:sp>
        <p:nvSpPr>
          <p:cNvPr id="2" name="TextBox 1">
            <a:extLst>
              <a:ext uri="{FF2B5EF4-FFF2-40B4-BE49-F238E27FC236}">
                <a16:creationId xmlns:a16="http://schemas.microsoft.com/office/drawing/2014/main" id="{D963B82C-4D5A-AB63-3213-CF7126E35246}"/>
              </a:ext>
            </a:extLst>
          </p:cNvPr>
          <p:cNvSpPr txBox="1"/>
          <p:nvPr/>
        </p:nvSpPr>
        <p:spPr>
          <a:xfrm>
            <a:off x="2532655" y="84262"/>
            <a:ext cx="5024176" cy="646331"/>
          </a:xfrm>
          <a:prstGeom prst="rect">
            <a:avLst/>
          </a:prstGeom>
          <a:noFill/>
        </p:spPr>
        <p:txBody>
          <a:bodyPr wrap="square" rtlCol="0">
            <a:spAutoFit/>
          </a:bodyPr>
          <a:lstStyle/>
          <a:p>
            <a:r>
              <a:rPr lang="en-GB" sz="3600" b="1" dirty="0">
                <a:solidFill>
                  <a:schemeClr val="bg1"/>
                </a:solidFill>
                <a:sym typeface="Wingdings" panose="05000000000000000000" pitchFamily="2" charset="2"/>
              </a:rPr>
              <a:t>Thank you for listening !</a:t>
            </a:r>
          </a:p>
        </p:txBody>
      </p:sp>
    </p:spTree>
    <p:extLst>
      <p:ext uri="{BB962C8B-B14F-4D97-AF65-F5344CB8AC3E}">
        <p14:creationId xmlns:p14="http://schemas.microsoft.com/office/powerpoint/2010/main" val="737666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CC7537-9CE3-D90C-6BD9-C0A2F11E7F38}"/>
              </a:ext>
            </a:extLst>
          </p:cNvPr>
          <p:cNvSpPr/>
          <p:nvPr/>
        </p:nvSpPr>
        <p:spPr>
          <a:xfrm>
            <a:off x="7989714"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C4584EC-F129-1495-F671-99A8F1F89998}"/>
              </a:ext>
            </a:extLst>
          </p:cNvPr>
          <p:cNvSpPr/>
          <p:nvPr/>
        </p:nvSpPr>
        <p:spPr>
          <a:xfrm>
            <a:off x="573958"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16E842-46A6-8D57-08A0-BCBE93F91A9B}"/>
              </a:ext>
            </a:extLst>
          </p:cNvPr>
          <p:cNvSpPr/>
          <p:nvPr/>
        </p:nvSpPr>
        <p:spPr>
          <a:xfrm>
            <a:off x="0" y="237282"/>
            <a:ext cx="9144000" cy="21098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18</a:t>
            </a:fld>
            <a:endParaRPr lang="en-GB"/>
          </a:p>
        </p:txBody>
      </p:sp>
      <p:sp>
        <p:nvSpPr>
          <p:cNvPr id="17" name="Rectangle 16">
            <a:extLst>
              <a:ext uri="{FF2B5EF4-FFF2-40B4-BE49-F238E27FC236}">
                <a16:creationId xmlns:a16="http://schemas.microsoft.com/office/drawing/2014/main" id="{4633F95D-5C2C-020E-0EEF-690812D08DD3}"/>
              </a:ext>
            </a:extLst>
          </p:cNvPr>
          <p:cNvSpPr/>
          <p:nvPr/>
        </p:nvSpPr>
        <p:spPr>
          <a:xfrm>
            <a:off x="0" y="6393189"/>
            <a:ext cx="9144000" cy="2275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395F34F-925E-30B8-32A5-D739A40DB323}"/>
              </a:ext>
            </a:extLst>
          </p:cNvPr>
          <p:cNvSpPr txBox="1"/>
          <p:nvPr/>
        </p:nvSpPr>
        <p:spPr>
          <a:xfrm>
            <a:off x="2886305" y="2907036"/>
            <a:ext cx="3571645" cy="646331"/>
          </a:xfrm>
          <a:prstGeom prst="rect">
            <a:avLst/>
          </a:prstGeom>
          <a:noFill/>
        </p:spPr>
        <p:txBody>
          <a:bodyPr wrap="square" rtlCol="0">
            <a:spAutoFit/>
          </a:bodyPr>
          <a:lstStyle/>
          <a:p>
            <a:r>
              <a:rPr lang="en-GB" sz="3600" b="1" dirty="0">
                <a:sym typeface="Wingdings" panose="05000000000000000000" pitchFamily="2" charset="2"/>
              </a:rPr>
              <a:t>Additional slides</a:t>
            </a:r>
          </a:p>
        </p:txBody>
      </p:sp>
    </p:spTree>
    <p:extLst>
      <p:ext uri="{BB962C8B-B14F-4D97-AF65-F5344CB8AC3E}">
        <p14:creationId xmlns:p14="http://schemas.microsoft.com/office/powerpoint/2010/main" val="424983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613676-9783-A884-19EA-16631DF18485}"/>
              </a:ext>
            </a:extLst>
          </p:cNvPr>
          <p:cNvSpPr/>
          <p:nvPr/>
        </p:nvSpPr>
        <p:spPr>
          <a:xfrm>
            <a:off x="928722" y="4665742"/>
            <a:ext cx="2019273" cy="3458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 name="Rectangle 4">
            <a:extLst>
              <a:ext uri="{FF2B5EF4-FFF2-40B4-BE49-F238E27FC236}">
                <a16:creationId xmlns:a16="http://schemas.microsoft.com/office/drawing/2014/main" id="{B3F05500-D2A0-24ED-1570-A23E79E26A60}"/>
              </a:ext>
            </a:extLst>
          </p:cNvPr>
          <p:cNvSpPr/>
          <p:nvPr/>
        </p:nvSpPr>
        <p:spPr>
          <a:xfrm>
            <a:off x="928722" y="4305302"/>
            <a:ext cx="2019272" cy="10757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6" name="Isosceles Triangle 5">
            <a:extLst>
              <a:ext uri="{FF2B5EF4-FFF2-40B4-BE49-F238E27FC236}">
                <a16:creationId xmlns:a16="http://schemas.microsoft.com/office/drawing/2014/main" id="{28CF7D75-A73E-AD7D-5E9E-7C7023861CC6}"/>
              </a:ext>
            </a:extLst>
          </p:cNvPr>
          <p:cNvSpPr/>
          <p:nvPr/>
        </p:nvSpPr>
        <p:spPr>
          <a:xfrm rot="20106003">
            <a:off x="1541349" y="3593718"/>
            <a:ext cx="268941" cy="1070830"/>
          </a:xfrm>
          <a:prstGeom prst="triangle">
            <a:avLst/>
          </a:prstGeom>
          <a:gradFill flip="none" rotWithShape="1">
            <a:gsLst>
              <a:gs pos="0">
                <a:schemeClr val="accent6">
                  <a:alpha val="44000"/>
                </a:schemeClr>
              </a:gs>
              <a:gs pos="60000">
                <a:schemeClr val="tx2">
                  <a:alpha val="63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7" name="Isosceles Triangle 6">
            <a:extLst>
              <a:ext uri="{FF2B5EF4-FFF2-40B4-BE49-F238E27FC236}">
                <a16:creationId xmlns:a16="http://schemas.microsoft.com/office/drawing/2014/main" id="{BBC2F474-9AF9-AC8D-75D8-E36D4978BF2C}"/>
              </a:ext>
            </a:extLst>
          </p:cNvPr>
          <p:cNvSpPr/>
          <p:nvPr/>
        </p:nvSpPr>
        <p:spPr>
          <a:xfrm rot="1493997" flipH="1">
            <a:off x="1958587" y="3602887"/>
            <a:ext cx="268941" cy="1070830"/>
          </a:xfrm>
          <a:prstGeom prst="triangle">
            <a:avLst/>
          </a:prstGeom>
          <a:gradFill flip="none" rotWithShape="1">
            <a:gsLst>
              <a:gs pos="0">
                <a:schemeClr val="accent1">
                  <a:alpha val="47000"/>
                </a:schemeClr>
              </a:gs>
              <a:gs pos="60000">
                <a:schemeClr val="accent1">
                  <a:lumMod val="40000"/>
                  <a:lumOff val="60000"/>
                  <a:alpha val="41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8" name="Rectangle: Top Corners Rounded 7">
            <a:extLst>
              <a:ext uri="{FF2B5EF4-FFF2-40B4-BE49-F238E27FC236}">
                <a16:creationId xmlns:a16="http://schemas.microsoft.com/office/drawing/2014/main" id="{099990CD-78B2-D0BE-CBC3-C84DC42CECFD}"/>
              </a:ext>
            </a:extLst>
          </p:cNvPr>
          <p:cNvSpPr/>
          <p:nvPr/>
        </p:nvSpPr>
        <p:spPr>
          <a:xfrm rot="20043390">
            <a:off x="1325046" y="3481196"/>
            <a:ext cx="284309" cy="369332"/>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9" name="Rectangle: Top Corners Rounded 8">
            <a:extLst>
              <a:ext uri="{FF2B5EF4-FFF2-40B4-BE49-F238E27FC236}">
                <a16:creationId xmlns:a16="http://schemas.microsoft.com/office/drawing/2014/main" id="{9FE2AA20-61E8-B8C9-3399-552B51B32174}"/>
              </a:ext>
            </a:extLst>
          </p:cNvPr>
          <p:cNvSpPr/>
          <p:nvPr/>
        </p:nvSpPr>
        <p:spPr>
          <a:xfrm rot="1556610" flipH="1">
            <a:off x="2159522" y="3490365"/>
            <a:ext cx="284309" cy="369332"/>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10" name="Rectangle 9">
            <a:extLst>
              <a:ext uri="{FF2B5EF4-FFF2-40B4-BE49-F238E27FC236}">
                <a16:creationId xmlns:a16="http://schemas.microsoft.com/office/drawing/2014/main" id="{08F59191-16E7-3452-0769-3A853749612F}"/>
              </a:ext>
            </a:extLst>
          </p:cNvPr>
          <p:cNvSpPr/>
          <p:nvPr/>
        </p:nvSpPr>
        <p:spPr>
          <a:xfrm>
            <a:off x="928721" y="4412878"/>
            <a:ext cx="2019273" cy="252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11" name="TextBox 10">
            <a:extLst>
              <a:ext uri="{FF2B5EF4-FFF2-40B4-BE49-F238E27FC236}">
                <a16:creationId xmlns:a16="http://schemas.microsoft.com/office/drawing/2014/main" id="{B22E2FC0-A8CA-D767-1460-DE8A3E90FB76}"/>
              </a:ext>
            </a:extLst>
          </p:cNvPr>
          <p:cNvSpPr txBox="1"/>
          <p:nvPr/>
        </p:nvSpPr>
        <p:spPr>
          <a:xfrm>
            <a:off x="5141098" y="3740276"/>
            <a:ext cx="3100579" cy="1015663"/>
          </a:xfrm>
          <a:prstGeom prst="rect">
            <a:avLst/>
          </a:prstGeom>
          <a:noFill/>
        </p:spPr>
        <p:txBody>
          <a:bodyPr wrap="square" rtlCol="0">
            <a:spAutoFit/>
          </a:bodyPr>
          <a:lstStyle/>
          <a:p>
            <a:pPr algn="ctr"/>
            <a:r>
              <a:rPr lang="en-US" sz="1200" b="1" dirty="0">
                <a:solidFill>
                  <a:schemeClr val="accent6"/>
                </a:solidFill>
              </a:rPr>
              <a:t>1) PA-MBE growth of </a:t>
            </a:r>
            <a:r>
              <a:rPr lang="en-US" sz="1200" b="1" dirty="0" err="1">
                <a:solidFill>
                  <a:schemeClr val="accent6"/>
                </a:solidFill>
              </a:rPr>
              <a:t>Bi</a:t>
            </a:r>
            <a:r>
              <a:rPr lang="en-US" sz="1200" b="1" baseline="-25000" dirty="0" err="1">
                <a:solidFill>
                  <a:schemeClr val="accent6"/>
                </a:solidFill>
              </a:rPr>
              <a:t>x</a:t>
            </a:r>
            <a:r>
              <a:rPr lang="en-US" sz="1200" b="1" dirty="0" err="1">
                <a:solidFill>
                  <a:schemeClr val="accent6"/>
                </a:solidFill>
              </a:rPr>
              <a:t>Se</a:t>
            </a:r>
            <a:r>
              <a:rPr lang="en-US" sz="1200" b="1" baseline="-25000" dirty="0" err="1">
                <a:solidFill>
                  <a:schemeClr val="accent6"/>
                </a:solidFill>
              </a:rPr>
              <a:t>y</a:t>
            </a:r>
            <a:endParaRPr lang="en-US" sz="1200" b="1" dirty="0">
              <a:solidFill>
                <a:schemeClr val="accent6"/>
              </a:solidFill>
            </a:endParaRPr>
          </a:p>
          <a:p>
            <a:pPr algn="ctr"/>
            <a:r>
              <a:rPr lang="en-GB" sz="1200" b="1" dirty="0">
                <a:solidFill>
                  <a:schemeClr val="accent3"/>
                </a:solidFill>
              </a:rPr>
              <a:t>2) Optional: in-situ growth of capping layer (evaporation)</a:t>
            </a:r>
          </a:p>
          <a:p>
            <a:pPr algn="ctr"/>
            <a:r>
              <a:rPr lang="en-GB" sz="1200" b="1" dirty="0"/>
              <a:t>3) Lithography + dry etching</a:t>
            </a:r>
          </a:p>
          <a:p>
            <a:pPr algn="ctr"/>
            <a:r>
              <a:rPr lang="en-GB" sz="1200" b="1" dirty="0">
                <a:solidFill>
                  <a:srgbClr val="FFC000"/>
                </a:solidFill>
              </a:rPr>
              <a:t>4) Lithography + metallisation</a:t>
            </a:r>
          </a:p>
        </p:txBody>
      </p:sp>
      <p:grpSp>
        <p:nvGrpSpPr>
          <p:cNvPr id="12" name="Group 11">
            <a:extLst>
              <a:ext uri="{FF2B5EF4-FFF2-40B4-BE49-F238E27FC236}">
                <a16:creationId xmlns:a16="http://schemas.microsoft.com/office/drawing/2014/main" id="{8A883525-C4C8-DE9A-719B-54D61E7B4141}"/>
              </a:ext>
            </a:extLst>
          </p:cNvPr>
          <p:cNvGrpSpPr/>
          <p:nvPr/>
        </p:nvGrpSpPr>
        <p:grpSpPr>
          <a:xfrm>
            <a:off x="1467200" y="3494792"/>
            <a:ext cx="764173" cy="777577"/>
            <a:chOff x="4264307" y="3361961"/>
            <a:chExt cx="764173" cy="777577"/>
          </a:xfrm>
          <a:gradFill>
            <a:gsLst>
              <a:gs pos="0">
                <a:schemeClr val="accent3">
                  <a:lumMod val="60000"/>
                  <a:lumOff val="40000"/>
                </a:schemeClr>
              </a:gs>
              <a:gs pos="60000">
                <a:schemeClr val="tx2">
                  <a:alpha val="63000"/>
                </a:schemeClr>
              </a:gs>
            </a:gsLst>
            <a:lin ang="16200000" scaled="1"/>
          </a:gradFill>
        </p:grpSpPr>
        <p:sp>
          <p:nvSpPr>
            <p:cNvPr id="13" name="Oval 12">
              <a:extLst>
                <a:ext uri="{FF2B5EF4-FFF2-40B4-BE49-F238E27FC236}">
                  <a16:creationId xmlns:a16="http://schemas.microsoft.com/office/drawing/2014/main" id="{73B839EC-D3C4-655F-AC5B-F96A3909DAD2}"/>
                </a:ext>
              </a:extLst>
            </p:cNvPr>
            <p:cNvSpPr/>
            <p:nvPr/>
          </p:nvSpPr>
          <p:spPr>
            <a:xfrm>
              <a:off x="4537367" y="3404027"/>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14" name="Oval 13">
              <a:extLst>
                <a:ext uri="{FF2B5EF4-FFF2-40B4-BE49-F238E27FC236}">
                  <a16:creationId xmlns:a16="http://schemas.microsoft.com/office/drawing/2014/main" id="{2C029A0F-DCB8-07EE-D1F5-BDD236DB0BA8}"/>
                </a:ext>
              </a:extLst>
            </p:cNvPr>
            <p:cNvSpPr/>
            <p:nvPr/>
          </p:nvSpPr>
          <p:spPr>
            <a:xfrm>
              <a:off x="4760820" y="3526425"/>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15" name="Oval 14">
              <a:extLst>
                <a:ext uri="{FF2B5EF4-FFF2-40B4-BE49-F238E27FC236}">
                  <a16:creationId xmlns:a16="http://schemas.microsoft.com/office/drawing/2014/main" id="{B69B6F45-6CA7-4165-4CAA-A72D5B4D48DE}"/>
                </a:ext>
              </a:extLst>
            </p:cNvPr>
            <p:cNvSpPr/>
            <p:nvPr/>
          </p:nvSpPr>
          <p:spPr>
            <a:xfrm>
              <a:off x="4664209" y="3361961"/>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16" name="Oval 15">
              <a:extLst>
                <a:ext uri="{FF2B5EF4-FFF2-40B4-BE49-F238E27FC236}">
                  <a16:creationId xmlns:a16="http://schemas.microsoft.com/office/drawing/2014/main" id="{12F4FC10-38FC-8477-BBE0-11DDC47973E2}"/>
                </a:ext>
              </a:extLst>
            </p:cNvPr>
            <p:cNvSpPr/>
            <p:nvPr/>
          </p:nvSpPr>
          <p:spPr>
            <a:xfrm>
              <a:off x="4388532" y="3528178"/>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17" name="Oval 16">
              <a:extLst>
                <a:ext uri="{FF2B5EF4-FFF2-40B4-BE49-F238E27FC236}">
                  <a16:creationId xmlns:a16="http://schemas.microsoft.com/office/drawing/2014/main" id="{7ADC011F-6CE9-618D-C86B-C1A5441BDB17}"/>
                </a:ext>
              </a:extLst>
            </p:cNvPr>
            <p:cNvSpPr/>
            <p:nvPr/>
          </p:nvSpPr>
          <p:spPr>
            <a:xfrm>
              <a:off x="4515457" y="3594847"/>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18" name="Oval 17">
              <a:extLst>
                <a:ext uri="{FF2B5EF4-FFF2-40B4-BE49-F238E27FC236}">
                  <a16:creationId xmlns:a16="http://schemas.microsoft.com/office/drawing/2014/main" id="{F9BED621-9D7A-54EE-8817-5372B301CD61}"/>
                </a:ext>
              </a:extLst>
            </p:cNvPr>
            <p:cNvSpPr/>
            <p:nvPr/>
          </p:nvSpPr>
          <p:spPr>
            <a:xfrm>
              <a:off x="4379567" y="3639982"/>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19" name="Oval 18">
              <a:extLst>
                <a:ext uri="{FF2B5EF4-FFF2-40B4-BE49-F238E27FC236}">
                  <a16:creationId xmlns:a16="http://schemas.microsoft.com/office/drawing/2014/main" id="{E97BB16D-2B7C-FD95-C2FE-65C500663E1C}"/>
                </a:ext>
              </a:extLst>
            </p:cNvPr>
            <p:cNvSpPr/>
            <p:nvPr/>
          </p:nvSpPr>
          <p:spPr>
            <a:xfrm>
              <a:off x="4587369" y="3473495"/>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0" name="Oval 19">
              <a:extLst>
                <a:ext uri="{FF2B5EF4-FFF2-40B4-BE49-F238E27FC236}">
                  <a16:creationId xmlns:a16="http://schemas.microsoft.com/office/drawing/2014/main" id="{98BE33C6-4095-93E0-1CDF-79684B9EADC5}"/>
                </a:ext>
              </a:extLst>
            </p:cNvPr>
            <p:cNvSpPr/>
            <p:nvPr/>
          </p:nvSpPr>
          <p:spPr>
            <a:xfrm>
              <a:off x="4739769" y="3625895"/>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1" name="Oval 20">
              <a:extLst>
                <a:ext uri="{FF2B5EF4-FFF2-40B4-BE49-F238E27FC236}">
                  <a16:creationId xmlns:a16="http://schemas.microsoft.com/office/drawing/2014/main" id="{FF1C233C-D9DA-8C0E-35D0-EFD494051B64}"/>
                </a:ext>
              </a:extLst>
            </p:cNvPr>
            <p:cNvSpPr/>
            <p:nvPr/>
          </p:nvSpPr>
          <p:spPr>
            <a:xfrm>
              <a:off x="4587369" y="3710107"/>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2" name="Oval 21">
              <a:extLst>
                <a:ext uri="{FF2B5EF4-FFF2-40B4-BE49-F238E27FC236}">
                  <a16:creationId xmlns:a16="http://schemas.microsoft.com/office/drawing/2014/main" id="{C31B2704-A8D6-39A5-F12F-DDAA084E7172}"/>
                </a:ext>
              </a:extLst>
            </p:cNvPr>
            <p:cNvSpPr/>
            <p:nvPr/>
          </p:nvSpPr>
          <p:spPr>
            <a:xfrm>
              <a:off x="4264307" y="3665932"/>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3" name="Oval 22">
              <a:extLst>
                <a:ext uri="{FF2B5EF4-FFF2-40B4-BE49-F238E27FC236}">
                  <a16:creationId xmlns:a16="http://schemas.microsoft.com/office/drawing/2014/main" id="{7E532EAD-9257-0139-07B7-2C2024B65458}"/>
                </a:ext>
              </a:extLst>
            </p:cNvPr>
            <p:cNvSpPr/>
            <p:nvPr/>
          </p:nvSpPr>
          <p:spPr>
            <a:xfrm>
              <a:off x="4416707" y="3818332"/>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4" name="Oval 23">
              <a:extLst>
                <a:ext uri="{FF2B5EF4-FFF2-40B4-BE49-F238E27FC236}">
                  <a16:creationId xmlns:a16="http://schemas.microsoft.com/office/drawing/2014/main" id="{62042824-8F27-E52A-A672-0AA156E01E84}"/>
                </a:ext>
              </a:extLst>
            </p:cNvPr>
            <p:cNvSpPr/>
            <p:nvPr/>
          </p:nvSpPr>
          <p:spPr>
            <a:xfrm>
              <a:off x="4302727" y="3764388"/>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5" name="Oval 24">
              <a:extLst>
                <a:ext uri="{FF2B5EF4-FFF2-40B4-BE49-F238E27FC236}">
                  <a16:creationId xmlns:a16="http://schemas.microsoft.com/office/drawing/2014/main" id="{A1636F44-B13D-0584-817F-CD7AF5321BAE}"/>
                </a:ext>
              </a:extLst>
            </p:cNvPr>
            <p:cNvSpPr/>
            <p:nvPr/>
          </p:nvSpPr>
          <p:spPr>
            <a:xfrm>
              <a:off x="4777066" y="3743686"/>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6" name="Oval 25">
              <a:extLst>
                <a:ext uri="{FF2B5EF4-FFF2-40B4-BE49-F238E27FC236}">
                  <a16:creationId xmlns:a16="http://schemas.microsoft.com/office/drawing/2014/main" id="{BB60BF03-E2F7-054B-0958-36701AAE5D1C}"/>
                </a:ext>
              </a:extLst>
            </p:cNvPr>
            <p:cNvSpPr/>
            <p:nvPr/>
          </p:nvSpPr>
          <p:spPr>
            <a:xfrm>
              <a:off x="4891046" y="3694864"/>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7" name="Oval 26">
              <a:extLst>
                <a:ext uri="{FF2B5EF4-FFF2-40B4-BE49-F238E27FC236}">
                  <a16:creationId xmlns:a16="http://schemas.microsoft.com/office/drawing/2014/main" id="{8ACBCC52-7022-F0AA-3228-45A28BD15706}"/>
                </a:ext>
              </a:extLst>
            </p:cNvPr>
            <p:cNvSpPr/>
            <p:nvPr/>
          </p:nvSpPr>
          <p:spPr>
            <a:xfrm>
              <a:off x="4815486" y="3842142"/>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8" name="Oval 27">
              <a:extLst>
                <a:ext uri="{FF2B5EF4-FFF2-40B4-BE49-F238E27FC236}">
                  <a16:creationId xmlns:a16="http://schemas.microsoft.com/office/drawing/2014/main" id="{17B767FD-AFFC-2B14-F1CA-65372DF78B96}"/>
                </a:ext>
              </a:extLst>
            </p:cNvPr>
            <p:cNvSpPr/>
            <p:nvPr/>
          </p:nvSpPr>
          <p:spPr>
            <a:xfrm>
              <a:off x="4567598" y="3810282"/>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29" name="Oval 28">
              <a:extLst>
                <a:ext uri="{FF2B5EF4-FFF2-40B4-BE49-F238E27FC236}">
                  <a16:creationId xmlns:a16="http://schemas.microsoft.com/office/drawing/2014/main" id="{350D56EF-E56E-D407-15CE-B8F662FD1588}"/>
                </a:ext>
              </a:extLst>
            </p:cNvPr>
            <p:cNvSpPr/>
            <p:nvPr/>
          </p:nvSpPr>
          <p:spPr>
            <a:xfrm>
              <a:off x="4712806" y="3817452"/>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30" name="Oval 29">
              <a:extLst>
                <a:ext uri="{FF2B5EF4-FFF2-40B4-BE49-F238E27FC236}">
                  <a16:creationId xmlns:a16="http://schemas.microsoft.com/office/drawing/2014/main" id="{3ED0B74E-4468-1CDC-F393-40C69800CBC5}"/>
                </a:ext>
              </a:extLst>
            </p:cNvPr>
            <p:cNvSpPr/>
            <p:nvPr/>
          </p:nvSpPr>
          <p:spPr>
            <a:xfrm>
              <a:off x="4606018" y="3908738"/>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31" name="Oval 30">
              <a:extLst>
                <a:ext uri="{FF2B5EF4-FFF2-40B4-BE49-F238E27FC236}">
                  <a16:creationId xmlns:a16="http://schemas.microsoft.com/office/drawing/2014/main" id="{6777EEBB-C733-0D46-7ADD-15B9897F7821}"/>
                </a:ext>
              </a:extLst>
            </p:cNvPr>
            <p:cNvSpPr/>
            <p:nvPr/>
          </p:nvSpPr>
          <p:spPr>
            <a:xfrm>
              <a:off x="4335956" y="3910298"/>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32" name="Oval 31">
              <a:extLst>
                <a:ext uri="{FF2B5EF4-FFF2-40B4-BE49-F238E27FC236}">
                  <a16:creationId xmlns:a16="http://schemas.microsoft.com/office/drawing/2014/main" id="{D4F4A211-FE87-C9E6-FE74-E8A29BFF5357}"/>
                </a:ext>
              </a:extLst>
            </p:cNvPr>
            <p:cNvSpPr/>
            <p:nvPr/>
          </p:nvSpPr>
          <p:spPr>
            <a:xfrm>
              <a:off x="4488356" y="4062698"/>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33" name="Oval 32">
              <a:extLst>
                <a:ext uri="{FF2B5EF4-FFF2-40B4-BE49-F238E27FC236}">
                  <a16:creationId xmlns:a16="http://schemas.microsoft.com/office/drawing/2014/main" id="{0F71B0E0-168D-9247-2BD2-9899D905D39E}"/>
                </a:ext>
              </a:extLst>
            </p:cNvPr>
            <p:cNvSpPr/>
            <p:nvPr/>
          </p:nvSpPr>
          <p:spPr>
            <a:xfrm>
              <a:off x="4458568" y="3978279"/>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34" name="Oval 33">
              <a:extLst>
                <a:ext uri="{FF2B5EF4-FFF2-40B4-BE49-F238E27FC236}">
                  <a16:creationId xmlns:a16="http://schemas.microsoft.com/office/drawing/2014/main" id="{E042C31F-DF07-1E85-A92E-93D1A8E73A9E}"/>
                </a:ext>
              </a:extLst>
            </p:cNvPr>
            <p:cNvSpPr/>
            <p:nvPr/>
          </p:nvSpPr>
          <p:spPr>
            <a:xfrm>
              <a:off x="4760820" y="3964242"/>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35" name="Oval 34">
              <a:extLst>
                <a:ext uri="{FF2B5EF4-FFF2-40B4-BE49-F238E27FC236}">
                  <a16:creationId xmlns:a16="http://schemas.microsoft.com/office/drawing/2014/main" id="{401A7C12-6F7E-0A4E-3B25-0BF490C7ACF5}"/>
                </a:ext>
              </a:extLst>
            </p:cNvPr>
            <p:cNvSpPr/>
            <p:nvPr/>
          </p:nvSpPr>
          <p:spPr>
            <a:xfrm>
              <a:off x="4951640" y="3914807"/>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36" name="Oval 35">
              <a:extLst>
                <a:ext uri="{FF2B5EF4-FFF2-40B4-BE49-F238E27FC236}">
                  <a16:creationId xmlns:a16="http://schemas.microsoft.com/office/drawing/2014/main" id="{2812CFAE-FD1F-2690-2038-10DEDFF79FFB}"/>
                </a:ext>
              </a:extLst>
            </p:cNvPr>
            <p:cNvSpPr/>
            <p:nvPr/>
          </p:nvSpPr>
          <p:spPr>
            <a:xfrm>
              <a:off x="4799240" y="4062698"/>
              <a:ext cx="76840" cy="7684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grpSp>
      <p:sp>
        <p:nvSpPr>
          <p:cNvPr id="37" name="Rectangle: Top Corners Snipped 36">
            <a:extLst>
              <a:ext uri="{FF2B5EF4-FFF2-40B4-BE49-F238E27FC236}">
                <a16:creationId xmlns:a16="http://schemas.microsoft.com/office/drawing/2014/main" id="{62954899-20E5-AFE2-9C65-08A9BF2EA173}"/>
              </a:ext>
            </a:extLst>
          </p:cNvPr>
          <p:cNvSpPr/>
          <p:nvPr/>
        </p:nvSpPr>
        <p:spPr>
          <a:xfrm>
            <a:off x="1629845" y="3318145"/>
            <a:ext cx="497451" cy="228901"/>
          </a:xfrm>
          <a:prstGeom prst="snip2Same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38" name="Rectangle 37">
            <a:extLst>
              <a:ext uri="{FF2B5EF4-FFF2-40B4-BE49-F238E27FC236}">
                <a16:creationId xmlns:a16="http://schemas.microsoft.com/office/drawing/2014/main" id="{E221477F-FB12-1F25-4AD9-2C92908D4274}"/>
              </a:ext>
            </a:extLst>
          </p:cNvPr>
          <p:cNvSpPr/>
          <p:nvPr/>
        </p:nvSpPr>
        <p:spPr>
          <a:xfrm>
            <a:off x="3641335" y="3763691"/>
            <a:ext cx="1131247" cy="11312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grpSp>
        <p:nvGrpSpPr>
          <p:cNvPr id="39" name="Group 38">
            <a:extLst>
              <a:ext uri="{FF2B5EF4-FFF2-40B4-BE49-F238E27FC236}">
                <a16:creationId xmlns:a16="http://schemas.microsoft.com/office/drawing/2014/main" id="{727D75FC-194E-D5CB-9AD0-3BB868D6C329}"/>
              </a:ext>
            </a:extLst>
          </p:cNvPr>
          <p:cNvGrpSpPr/>
          <p:nvPr/>
        </p:nvGrpSpPr>
        <p:grpSpPr>
          <a:xfrm>
            <a:off x="3771108" y="4028835"/>
            <a:ext cx="875614" cy="564707"/>
            <a:chOff x="6213475" y="285246"/>
            <a:chExt cx="876300" cy="565150"/>
          </a:xfrm>
        </p:grpSpPr>
        <p:sp>
          <p:nvSpPr>
            <p:cNvPr id="40" name="Rectangle 39">
              <a:extLst>
                <a:ext uri="{FF2B5EF4-FFF2-40B4-BE49-F238E27FC236}">
                  <a16:creationId xmlns:a16="http://schemas.microsoft.com/office/drawing/2014/main" id="{0F90E4EF-786D-AC89-E62E-9A7E8F7BDED7}"/>
                </a:ext>
              </a:extLst>
            </p:cNvPr>
            <p:cNvSpPr/>
            <p:nvPr/>
          </p:nvSpPr>
          <p:spPr>
            <a:xfrm>
              <a:off x="6213475" y="507495"/>
              <a:ext cx="876300" cy="12065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2FEFDE76-DD81-21DF-3F34-BBB7AAEAF518}"/>
                </a:ext>
              </a:extLst>
            </p:cNvPr>
            <p:cNvSpPr/>
            <p:nvPr/>
          </p:nvSpPr>
          <p:spPr>
            <a:xfrm rot="5400000">
              <a:off x="6165849" y="537658"/>
              <a:ext cx="565150" cy="6032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E8822E05-3146-B0F4-FB4C-29668F86CADE}"/>
                </a:ext>
              </a:extLst>
            </p:cNvPr>
            <p:cNvSpPr/>
            <p:nvPr/>
          </p:nvSpPr>
          <p:spPr>
            <a:xfrm rot="5400000">
              <a:off x="6380162" y="537658"/>
              <a:ext cx="565150" cy="6032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43" name="Rectangle 42">
              <a:extLst>
                <a:ext uri="{FF2B5EF4-FFF2-40B4-BE49-F238E27FC236}">
                  <a16:creationId xmlns:a16="http://schemas.microsoft.com/office/drawing/2014/main" id="{830CC867-0288-003A-0114-7AC0D469D056}"/>
                </a:ext>
              </a:extLst>
            </p:cNvPr>
            <p:cNvSpPr/>
            <p:nvPr/>
          </p:nvSpPr>
          <p:spPr>
            <a:xfrm rot="5400000">
              <a:off x="6594474" y="537658"/>
              <a:ext cx="565150" cy="6032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grpSp>
      <p:grpSp>
        <p:nvGrpSpPr>
          <p:cNvPr id="44" name="Group 43">
            <a:extLst>
              <a:ext uri="{FF2B5EF4-FFF2-40B4-BE49-F238E27FC236}">
                <a16:creationId xmlns:a16="http://schemas.microsoft.com/office/drawing/2014/main" id="{03572A04-640B-3CD1-276A-0DD571233A13}"/>
              </a:ext>
            </a:extLst>
          </p:cNvPr>
          <p:cNvGrpSpPr/>
          <p:nvPr/>
        </p:nvGrpSpPr>
        <p:grpSpPr>
          <a:xfrm>
            <a:off x="3665227" y="3884291"/>
            <a:ext cx="1107355" cy="837888"/>
            <a:chOff x="6161085" y="3148849"/>
            <a:chExt cx="1107355" cy="837888"/>
          </a:xfrm>
        </p:grpSpPr>
        <p:sp>
          <p:nvSpPr>
            <p:cNvPr id="45" name="Rectangle 44">
              <a:extLst>
                <a:ext uri="{FF2B5EF4-FFF2-40B4-BE49-F238E27FC236}">
                  <a16:creationId xmlns:a16="http://schemas.microsoft.com/office/drawing/2014/main" id="{E48E2DA0-7BDA-B3E9-B5CC-F8258D737084}"/>
                </a:ext>
              </a:extLst>
            </p:cNvPr>
            <p:cNvSpPr/>
            <p:nvPr/>
          </p:nvSpPr>
          <p:spPr>
            <a:xfrm>
              <a:off x="6999147" y="3512666"/>
              <a:ext cx="269293" cy="120556"/>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F553FB7B-D004-4DDC-9A1B-BC309CE25D85}"/>
                </a:ext>
              </a:extLst>
            </p:cNvPr>
            <p:cNvSpPr/>
            <p:nvPr/>
          </p:nvSpPr>
          <p:spPr>
            <a:xfrm>
              <a:off x="6161085" y="3516023"/>
              <a:ext cx="269293" cy="120556"/>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D3D9657D-3E25-D12B-56E6-F82D8BE79ECB}"/>
                </a:ext>
              </a:extLst>
            </p:cNvPr>
            <p:cNvSpPr/>
            <p:nvPr/>
          </p:nvSpPr>
          <p:spPr>
            <a:xfrm flipV="1">
              <a:off x="6899881" y="3151118"/>
              <a:ext cx="69317" cy="230255"/>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C80AE4FF-02AD-1C84-66ED-434DCE561097}"/>
                </a:ext>
              </a:extLst>
            </p:cNvPr>
            <p:cNvSpPr/>
            <p:nvPr/>
          </p:nvSpPr>
          <p:spPr>
            <a:xfrm flipV="1">
              <a:off x="6680560" y="3151118"/>
              <a:ext cx="69317" cy="230255"/>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49" name="Rectangle 48">
              <a:extLst>
                <a:ext uri="{FF2B5EF4-FFF2-40B4-BE49-F238E27FC236}">
                  <a16:creationId xmlns:a16="http://schemas.microsoft.com/office/drawing/2014/main" id="{DE243F9B-1E45-3058-06E6-DA704969319D}"/>
                </a:ext>
              </a:extLst>
            </p:cNvPr>
            <p:cNvSpPr/>
            <p:nvPr/>
          </p:nvSpPr>
          <p:spPr>
            <a:xfrm flipV="1">
              <a:off x="6466078" y="3148849"/>
              <a:ext cx="69317" cy="230255"/>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50" name="Rectangle 49">
              <a:extLst>
                <a:ext uri="{FF2B5EF4-FFF2-40B4-BE49-F238E27FC236}">
                  <a16:creationId xmlns:a16="http://schemas.microsoft.com/office/drawing/2014/main" id="{575AEF70-929E-0C2D-F5ED-6DE8A854EDCF}"/>
                </a:ext>
              </a:extLst>
            </p:cNvPr>
            <p:cNvSpPr/>
            <p:nvPr/>
          </p:nvSpPr>
          <p:spPr>
            <a:xfrm flipV="1">
              <a:off x="6899881" y="3746854"/>
              <a:ext cx="69317" cy="230255"/>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51" name="Rectangle 50">
              <a:extLst>
                <a:ext uri="{FF2B5EF4-FFF2-40B4-BE49-F238E27FC236}">
                  <a16:creationId xmlns:a16="http://schemas.microsoft.com/office/drawing/2014/main" id="{A60D1256-F935-7068-D9F2-5BD1E68D122A}"/>
                </a:ext>
              </a:extLst>
            </p:cNvPr>
            <p:cNvSpPr/>
            <p:nvPr/>
          </p:nvSpPr>
          <p:spPr>
            <a:xfrm flipV="1">
              <a:off x="6680560" y="3756482"/>
              <a:ext cx="69317" cy="230255"/>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sp>
          <p:nvSpPr>
            <p:cNvPr id="52" name="Rectangle 51">
              <a:extLst>
                <a:ext uri="{FF2B5EF4-FFF2-40B4-BE49-F238E27FC236}">
                  <a16:creationId xmlns:a16="http://schemas.microsoft.com/office/drawing/2014/main" id="{7E39E9B4-6CFA-E2B9-1AE5-81C61EA6AF52}"/>
                </a:ext>
              </a:extLst>
            </p:cNvPr>
            <p:cNvSpPr/>
            <p:nvPr/>
          </p:nvSpPr>
          <p:spPr>
            <a:xfrm flipV="1">
              <a:off x="6466078" y="3754214"/>
              <a:ext cx="69317" cy="230255"/>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400"/>
            </a:p>
          </p:txBody>
        </p:sp>
      </p:grpSp>
      <p:sp>
        <p:nvSpPr>
          <p:cNvPr id="53" name="Rectangle 52">
            <a:extLst>
              <a:ext uri="{FF2B5EF4-FFF2-40B4-BE49-F238E27FC236}">
                <a16:creationId xmlns:a16="http://schemas.microsoft.com/office/drawing/2014/main" id="{257648BC-B009-9C18-6EA9-911DAA4CE644}"/>
              </a:ext>
            </a:extLst>
          </p:cNvPr>
          <p:cNvSpPr/>
          <p:nvPr/>
        </p:nvSpPr>
        <p:spPr>
          <a:xfrm>
            <a:off x="3641335" y="3763691"/>
            <a:ext cx="1131247" cy="11312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4" name="Rectangle 53">
            <a:extLst>
              <a:ext uri="{FF2B5EF4-FFF2-40B4-BE49-F238E27FC236}">
                <a16:creationId xmlns:a16="http://schemas.microsoft.com/office/drawing/2014/main" id="{7AA4A56F-33E6-FAE0-9409-3BEBD07861A0}"/>
              </a:ext>
            </a:extLst>
          </p:cNvPr>
          <p:cNvSpPr/>
          <p:nvPr/>
        </p:nvSpPr>
        <p:spPr>
          <a:xfrm>
            <a:off x="3641334" y="3763691"/>
            <a:ext cx="1131247" cy="113124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p>
        </p:txBody>
      </p:sp>
      <p:sp>
        <p:nvSpPr>
          <p:cNvPr id="55" name="TextBox 54">
            <a:extLst>
              <a:ext uri="{FF2B5EF4-FFF2-40B4-BE49-F238E27FC236}">
                <a16:creationId xmlns:a16="http://schemas.microsoft.com/office/drawing/2014/main" id="{A9F7E8D6-621F-3FA5-12AE-7A9382709EF3}"/>
              </a:ext>
            </a:extLst>
          </p:cNvPr>
          <p:cNvSpPr txBox="1"/>
          <p:nvPr/>
        </p:nvSpPr>
        <p:spPr>
          <a:xfrm rot="16200000">
            <a:off x="3027680" y="4187050"/>
            <a:ext cx="761748" cy="253916"/>
          </a:xfrm>
          <a:prstGeom prst="rect">
            <a:avLst/>
          </a:prstGeom>
          <a:noFill/>
        </p:spPr>
        <p:txBody>
          <a:bodyPr wrap="none" rtlCol="0">
            <a:spAutoFit/>
          </a:bodyPr>
          <a:lstStyle/>
          <a:p>
            <a:pPr algn="ctr"/>
            <a:r>
              <a:rPr lang="en-US" sz="1050" b="1" dirty="0">
                <a:solidFill>
                  <a:srgbClr val="464749"/>
                </a:solidFill>
              </a:rPr>
              <a:t>Top view</a:t>
            </a:r>
            <a:endParaRPr lang="en-GB" sz="1050" b="1" dirty="0">
              <a:solidFill>
                <a:srgbClr val="464749"/>
              </a:solidFill>
            </a:endParaRPr>
          </a:p>
        </p:txBody>
      </p:sp>
      <p:sp>
        <p:nvSpPr>
          <p:cNvPr id="56" name="TextBox 55">
            <a:extLst>
              <a:ext uri="{FF2B5EF4-FFF2-40B4-BE49-F238E27FC236}">
                <a16:creationId xmlns:a16="http://schemas.microsoft.com/office/drawing/2014/main" id="{BBD10CE1-9447-6D5D-DAC2-14BA8AC55C5D}"/>
              </a:ext>
            </a:extLst>
          </p:cNvPr>
          <p:cNvSpPr txBox="1"/>
          <p:nvPr/>
        </p:nvSpPr>
        <p:spPr>
          <a:xfrm rot="16200000">
            <a:off x="331213" y="4494010"/>
            <a:ext cx="777778" cy="253916"/>
          </a:xfrm>
          <a:prstGeom prst="rect">
            <a:avLst/>
          </a:prstGeom>
          <a:noFill/>
        </p:spPr>
        <p:txBody>
          <a:bodyPr wrap="none" rtlCol="0">
            <a:spAutoFit/>
          </a:bodyPr>
          <a:lstStyle/>
          <a:p>
            <a:pPr algn="ctr"/>
            <a:r>
              <a:rPr lang="en-US" sz="1050" b="1" dirty="0">
                <a:solidFill>
                  <a:srgbClr val="464749"/>
                </a:solidFill>
              </a:rPr>
              <a:t>Side view</a:t>
            </a:r>
            <a:endParaRPr lang="en-GB" sz="1050" b="1" dirty="0">
              <a:solidFill>
                <a:srgbClr val="464749"/>
              </a:solidFill>
            </a:endParaRPr>
          </a:p>
        </p:txBody>
      </p:sp>
      <p:sp>
        <p:nvSpPr>
          <p:cNvPr id="57" name="Rectangle 56">
            <a:extLst>
              <a:ext uri="{FF2B5EF4-FFF2-40B4-BE49-F238E27FC236}">
                <a16:creationId xmlns:a16="http://schemas.microsoft.com/office/drawing/2014/main" id="{9509DE00-CED9-C129-229B-C63294D844DC}"/>
              </a:ext>
            </a:extLst>
          </p:cNvPr>
          <p:cNvSpPr/>
          <p:nvPr/>
        </p:nvSpPr>
        <p:spPr>
          <a:xfrm>
            <a:off x="2432625" y="4111110"/>
            <a:ext cx="515368" cy="569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58" name="Rectangle 57">
            <a:extLst>
              <a:ext uri="{FF2B5EF4-FFF2-40B4-BE49-F238E27FC236}">
                <a16:creationId xmlns:a16="http://schemas.microsoft.com/office/drawing/2014/main" id="{F2FE6DE0-127E-B671-5404-551764D9B08A}"/>
              </a:ext>
            </a:extLst>
          </p:cNvPr>
          <p:cNvSpPr/>
          <p:nvPr/>
        </p:nvSpPr>
        <p:spPr>
          <a:xfrm>
            <a:off x="922417" y="4111110"/>
            <a:ext cx="515368" cy="569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grpSp>
        <p:nvGrpSpPr>
          <p:cNvPr id="59" name="Group 58">
            <a:extLst>
              <a:ext uri="{FF2B5EF4-FFF2-40B4-BE49-F238E27FC236}">
                <a16:creationId xmlns:a16="http://schemas.microsoft.com/office/drawing/2014/main" id="{BE22B878-D118-2531-C86D-DA3D82779D7F}"/>
              </a:ext>
            </a:extLst>
          </p:cNvPr>
          <p:cNvGrpSpPr/>
          <p:nvPr/>
        </p:nvGrpSpPr>
        <p:grpSpPr>
          <a:xfrm>
            <a:off x="933260" y="4114546"/>
            <a:ext cx="2014733" cy="566018"/>
            <a:chOff x="752696" y="3094585"/>
            <a:chExt cx="2014733" cy="852869"/>
          </a:xfrm>
        </p:grpSpPr>
        <p:sp>
          <p:nvSpPr>
            <p:cNvPr id="60" name="Rectangle 59">
              <a:extLst>
                <a:ext uri="{FF2B5EF4-FFF2-40B4-BE49-F238E27FC236}">
                  <a16:creationId xmlns:a16="http://schemas.microsoft.com/office/drawing/2014/main" id="{69CACAE2-3950-6990-EDBC-1A832772A156}"/>
                </a:ext>
              </a:extLst>
            </p:cNvPr>
            <p:cNvSpPr/>
            <p:nvPr/>
          </p:nvSpPr>
          <p:spPr>
            <a:xfrm>
              <a:off x="2252059" y="3241863"/>
              <a:ext cx="515370" cy="70559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61" name="Rectangle 60">
              <a:extLst>
                <a:ext uri="{FF2B5EF4-FFF2-40B4-BE49-F238E27FC236}">
                  <a16:creationId xmlns:a16="http://schemas.microsoft.com/office/drawing/2014/main" id="{40E74C3A-F489-0BB7-141A-55B8FA2770D1}"/>
                </a:ext>
              </a:extLst>
            </p:cNvPr>
            <p:cNvSpPr/>
            <p:nvPr/>
          </p:nvSpPr>
          <p:spPr>
            <a:xfrm>
              <a:off x="752696" y="3240949"/>
              <a:ext cx="515370" cy="70559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62" name="Rectangle 61">
              <a:extLst>
                <a:ext uri="{FF2B5EF4-FFF2-40B4-BE49-F238E27FC236}">
                  <a16:creationId xmlns:a16="http://schemas.microsoft.com/office/drawing/2014/main" id="{372B001E-67C3-A0A1-BC12-F2995183EDD7}"/>
                </a:ext>
              </a:extLst>
            </p:cNvPr>
            <p:cNvSpPr/>
            <p:nvPr/>
          </p:nvSpPr>
          <p:spPr>
            <a:xfrm>
              <a:off x="1996921" y="3094585"/>
              <a:ext cx="515370" cy="30521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sp>
          <p:nvSpPr>
            <p:cNvPr id="63" name="Rectangle 62">
              <a:extLst>
                <a:ext uri="{FF2B5EF4-FFF2-40B4-BE49-F238E27FC236}">
                  <a16:creationId xmlns:a16="http://schemas.microsoft.com/office/drawing/2014/main" id="{22033814-192B-BB1F-D550-E1A5C86FEE44}"/>
                </a:ext>
              </a:extLst>
            </p:cNvPr>
            <p:cNvSpPr/>
            <p:nvPr/>
          </p:nvSpPr>
          <p:spPr>
            <a:xfrm>
              <a:off x="1082297" y="3094585"/>
              <a:ext cx="515370" cy="305212"/>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b="1" dirty="0">
                <a:latin typeface="Gill Sans MT"/>
                <a:cs typeface="Gill Sans MT"/>
              </a:endParaRPr>
            </a:p>
          </p:txBody>
        </p:sp>
      </p:grpSp>
      <p:sp>
        <p:nvSpPr>
          <p:cNvPr id="64" name="TextBox 63">
            <a:extLst>
              <a:ext uri="{FF2B5EF4-FFF2-40B4-BE49-F238E27FC236}">
                <a16:creationId xmlns:a16="http://schemas.microsoft.com/office/drawing/2014/main" id="{3385AC27-B70F-C7EF-AC87-9B0145B705FA}"/>
              </a:ext>
            </a:extLst>
          </p:cNvPr>
          <p:cNvSpPr txBox="1"/>
          <p:nvPr/>
        </p:nvSpPr>
        <p:spPr>
          <a:xfrm>
            <a:off x="953805" y="4701894"/>
            <a:ext cx="764546" cy="276999"/>
          </a:xfrm>
          <a:prstGeom prst="rect">
            <a:avLst/>
          </a:prstGeom>
          <a:noFill/>
        </p:spPr>
        <p:txBody>
          <a:bodyPr wrap="square" rtlCol="0">
            <a:spAutoFit/>
          </a:bodyPr>
          <a:lstStyle/>
          <a:p>
            <a:r>
              <a:rPr lang="en-GB" sz="1200" dirty="0">
                <a:solidFill>
                  <a:schemeClr val="bg2">
                    <a:lumMod val="50000"/>
                  </a:schemeClr>
                </a:solidFill>
              </a:rPr>
              <a:t>Saphhire</a:t>
            </a:r>
          </a:p>
        </p:txBody>
      </p:sp>
      <p:sp>
        <p:nvSpPr>
          <p:cNvPr id="65" name="Rectangle 64">
            <a:extLst>
              <a:ext uri="{FF2B5EF4-FFF2-40B4-BE49-F238E27FC236}">
                <a16:creationId xmlns:a16="http://schemas.microsoft.com/office/drawing/2014/main" id="{11229271-BE48-CA02-B2DF-AB12B82A2E14}"/>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Espace réservé du texte 1">
            <a:extLst>
              <a:ext uri="{FF2B5EF4-FFF2-40B4-BE49-F238E27FC236}">
                <a16:creationId xmlns:a16="http://schemas.microsoft.com/office/drawing/2014/main" id="{EFC98FDA-6689-DD24-F908-6B07C113E9DC}"/>
              </a:ext>
            </a:extLst>
          </p:cNvPr>
          <p:cNvSpPr txBox="1">
            <a:spLocks/>
          </p:cNvSpPr>
          <p:nvPr/>
        </p:nvSpPr>
        <p:spPr>
          <a:xfrm>
            <a:off x="168836" y="31075"/>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Fabrication process</a:t>
            </a:r>
          </a:p>
        </p:txBody>
      </p:sp>
      <p:sp>
        <p:nvSpPr>
          <p:cNvPr id="67" name="TextBox 66">
            <a:extLst>
              <a:ext uri="{FF2B5EF4-FFF2-40B4-BE49-F238E27FC236}">
                <a16:creationId xmlns:a16="http://schemas.microsoft.com/office/drawing/2014/main" id="{32121006-570E-A57F-AAB0-DFB05F2BFE62}"/>
              </a:ext>
            </a:extLst>
          </p:cNvPr>
          <p:cNvSpPr txBox="1"/>
          <p:nvPr/>
        </p:nvSpPr>
        <p:spPr>
          <a:xfrm>
            <a:off x="3520919" y="3354908"/>
            <a:ext cx="1372075" cy="338554"/>
          </a:xfrm>
          <a:prstGeom prst="rect">
            <a:avLst/>
          </a:prstGeom>
          <a:noFill/>
        </p:spPr>
        <p:txBody>
          <a:bodyPr wrap="square" rtlCol="0">
            <a:spAutoFit/>
          </a:bodyPr>
          <a:lstStyle/>
          <a:p>
            <a:r>
              <a:rPr lang="en-GB" sz="1600" dirty="0"/>
              <a:t>Al</a:t>
            </a:r>
            <a:r>
              <a:rPr lang="en-GB" sz="1600" baseline="-25000" dirty="0"/>
              <a:t>2</a:t>
            </a:r>
            <a:r>
              <a:rPr lang="en-GB" sz="1600" dirty="0"/>
              <a:t>O</a:t>
            </a:r>
            <a:r>
              <a:rPr lang="en-GB" sz="1600" baseline="-25000" dirty="0"/>
              <a:t>3</a:t>
            </a:r>
            <a:r>
              <a:rPr lang="en-GB" sz="1600" dirty="0"/>
              <a:t> or CaF</a:t>
            </a:r>
            <a:r>
              <a:rPr lang="en-GB" sz="1600" baseline="-25000" dirty="0"/>
              <a:t>2</a:t>
            </a:r>
          </a:p>
        </p:txBody>
      </p:sp>
      <p:sp>
        <p:nvSpPr>
          <p:cNvPr id="68" name="TextBox 67">
            <a:extLst>
              <a:ext uri="{FF2B5EF4-FFF2-40B4-BE49-F238E27FC236}">
                <a16:creationId xmlns:a16="http://schemas.microsoft.com/office/drawing/2014/main" id="{642AB0B4-D3F1-D198-3ABE-D83F92B00140}"/>
              </a:ext>
            </a:extLst>
          </p:cNvPr>
          <p:cNvSpPr txBox="1"/>
          <p:nvPr/>
        </p:nvSpPr>
        <p:spPr>
          <a:xfrm>
            <a:off x="368700" y="1076992"/>
            <a:ext cx="8128000" cy="1323439"/>
          </a:xfrm>
          <a:prstGeom prst="rect">
            <a:avLst/>
          </a:prstGeom>
          <a:noFill/>
        </p:spPr>
        <p:txBody>
          <a:bodyPr wrap="square" rtlCol="0">
            <a:spAutoFit/>
          </a:bodyPr>
          <a:lstStyle/>
          <a:p>
            <a:r>
              <a:rPr lang="en-GB" sz="2000" dirty="0"/>
              <a:t>Plasma-assisted molecular beam epitaxy</a:t>
            </a:r>
          </a:p>
          <a:p>
            <a:pPr marL="285750" indent="-285750">
              <a:buFont typeface="Wingdings" panose="05000000000000000000" pitchFamily="2" charset="2"/>
              <a:buChar char="è"/>
            </a:pPr>
            <a:r>
              <a:rPr lang="en-GB" sz="2000" dirty="0"/>
              <a:t>Bi is a standard effusion cell</a:t>
            </a:r>
          </a:p>
          <a:p>
            <a:pPr marL="285750" indent="-285750">
              <a:buFont typeface="Wingdings" panose="05000000000000000000" pitchFamily="2" charset="2"/>
              <a:buChar char="è"/>
            </a:pPr>
            <a:r>
              <a:rPr lang="en-GB" sz="2000" dirty="0"/>
              <a:t>Se atoms are extracted from H2Se using a RF plasma</a:t>
            </a:r>
          </a:p>
          <a:p>
            <a:r>
              <a:rPr lang="en-GB" sz="2000" dirty="0"/>
              <a:t>      (Outside of deposition chamber)</a:t>
            </a:r>
          </a:p>
        </p:txBody>
      </p:sp>
    </p:spTree>
    <p:extLst>
      <p:ext uri="{BB962C8B-B14F-4D97-AF65-F5344CB8AC3E}">
        <p14:creationId xmlns:p14="http://schemas.microsoft.com/office/powerpoint/2010/main" val="193112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000"/>
                                        <p:tgtEl>
                                          <p:spTgt spid="10"/>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circle(out)">
                                      <p:cBhvr>
                                        <p:cTn id="28" dur="20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Effect transition="in" filter="fade">
                                      <p:cBhvr>
                                        <p:cTn id="46" dur="500"/>
                                        <p:tgtEl>
                                          <p:spTgt spid="11">
                                            <p:txEl>
                                              <p:pRg st="1" end="1"/>
                                            </p:txEl>
                                          </p:spTgt>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1500"/>
                            </p:stCondLst>
                            <p:childTnLst>
                              <p:par>
                                <p:cTn id="52" presetID="22" presetClass="entr" presetSubtype="1"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par>
                          <p:cTn id="55" fill="hold">
                            <p:stCondLst>
                              <p:cond delay="2000"/>
                            </p:stCondLst>
                            <p:childTnLst>
                              <p:par>
                                <p:cTn id="56" presetID="22" presetClass="entr" presetSubtype="4"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2000"/>
                                        <p:tgtEl>
                                          <p:spTgt spid="5"/>
                                        </p:tgtEl>
                                      </p:cBhvr>
                                    </p:animEffect>
                                  </p:childTnLst>
                                </p:cTn>
                              </p:par>
                              <p:par>
                                <p:cTn id="59" presetID="6" presetClass="entr" presetSubtype="32"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circle(out)">
                                      <p:cBhvr>
                                        <p:cTn id="61" dur="20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childTnLst>
                          </p:cTn>
                        </p:par>
                        <p:par>
                          <p:cTn id="74" fill="hold">
                            <p:stCondLst>
                              <p:cond delay="0"/>
                            </p:stCondLst>
                            <p:childTnLst>
                              <p:par>
                                <p:cTn id="75" presetID="10" presetClass="entr" presetSubtype="0" fill="hold" nodeType="afterEffect">
                                  <p:stCondLst>
                                    <p:cond delay="0"/>
                                  </p:stCondLst>
                                  <p:childTnLst>
                                    <p:set>
                                      <p:cBhvr>
                                        <p:cTn id="76" dur="1" fill="hold">
                                          <p:stCondLst>
                                            <p:cond delay="0"/>
                                          </p:stCondLst>
                                        </p:cTn>
                                        <p:tgtEl>
                                          <p:spTgt spid="11">
                                            <p:txEl>
                                              <p:pRg st="2" end="2"/>
                                            </p:txEl>
                                          </p:spTgt>
                                        </p:tgtEl>
                                        <p:attrNameLst>
                                          <p:attrName>style.visibility</p:attrName>
                                        </p:attrNameLst>
                                      </p:cBhvr>
                                      <p:to>
                                        <p:strVal val="visible"/>
                                      </p:to>
                                    </p:set>
                                    <p:animEffect transition="in" filter="fade">
                                      <p:cBhvr>
                                        <p:cTn id="77" dur="500"/>
                                        <p:tgtEl>
                                          <p:spTgt spid="11">
                                            <p:txEl>
                                              <p:pRg st="2" end="2"/>
                                            </p:txEl>
                                          </p:spTgt>
                                        </p:tgtEl>
                                      </p:cBhvr>
                                    </p:animEffect>
                                  </p:childTnLst>
                                </p:cTn>
                              </p:par>
                              <p:par>
                                <p:cTn id="78" presetID="6" presetClass="exit" presetSubtype="32" fill="hold" grpId="1" nodeType="withEffect">
                                  <p:stCondLst>
                                    <p:cond delay="0"/>
                                  </p:stCondLst>
                                  <p:childTnLst>
                                    <p:animEffect transition="out" filter="circle(out)">
                                      <p:cBhvr>
                                        <p:cTn id="79" dur="2000"/>
                                        <p:tgtEl>
                                          <p:spTgt spid="53"/>
                                        </p:tgtEl>
                                      </p:cBhvr>
                                    </p:animEffect>
                                    <p:set>
                                      <p:cBhvr>
                                        <p:cTn id="80" dur="1" fill="hold">
                                          <p:stCondLst>
                                            <p:cond delay="1999"/>
                                          </p:stCondLst>
                                        </p:cTn>
                                        <p:tgtEl>
                                          <p:spTgt spid="53"/>
                                        </p:tgtEl>
                                        <p:attrNameLst>
                                          <p:attrName>style.visibility</p:attrName>
                                        </p:attrNameLst>
                                      </p:cBhvr>
                                      <p:to>
                                        <p:strVal val="hidden"/>
                                      </p:to>
                                    </p:set>
                                  </p:childTnLst>
                                </p:cTn>
                              </p:par>
                              <p:par>
                                <p:cTn id="81" presetID="6" presetClass="exit" presetSubtype="32" fill="hold" grpId="1" nodeType="withEffect">
                                  <p:stCondLst>
                                    <p:cond delay="0"/>
                                  </p:stCondLst>
                                  <p:childTnLst>
                                    <p:animEffect transition="out" filter="circle(out)">
                                      <p:cBhvr>
                                        <p:cTn id="82" dur="2000"/>
                                        <p:tgtEl>
                                          <p:spTgt spid="54"/>
                                        </p:tgtEl>
                                      </p:cBhvr>
                                    </p:animEffect>
                                    <p:set>
                                      <p:cBhvr>
                                        <p:cTn id="83" dur="1" fill="hold">
                                          <p:stCondLst>
                                            <p:cond delay="1999"/>
                                          </p:stCondLst>
                                        </p:cTn>
                                        <p:tgtEl>
                                          <p:spTgt spid="54"/>
                                        </p:tgtEl>
                                        <p:attrNameLst>
                                          <p:attrName>style.visibility</p:attrName>
                                        </p:attrNameLst>
                                      </p:cBhvr>
                                      <p:to>
                                        <p:strVal val="hidden"/>
                                      </p:to>
                                    </p:set>
                                  </p:childTnLst>
                                </p:cTn>
                              </p:par>
                              <p:par>
                                <p:cTn id="84" presetID="22" presetClass="entr" presetSubtype="1"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up)">
                                      <p:cBhvr>
                                        <p:cTn id="86" dur="2000"/>
                                        <p:tgtEl>
                                          <p:spTgt spid="58"/>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up)">
                                      <p:cBhvr>
                                        <p:cTn id="89" dur="2000"/>
                                        <p:tgtEl>
                                          <p:spTgt spid="57"/>
                                        </p:tgtEl>
                                      </p:cBhvr>
                                    </p:animEffect>
                                  </p:childTnLst>
                                </p:cTn>
                              </p:par>
                              <p:par>
                                <p:cTn id="90" presetID="1" presetClass="entr" presetSubtype="0" fill="hold" grpId="0" nodeType="withEffect">
                                  <p:stCondLst>
                                    <p:cond delay="0"/>
                                  </p:stCondLst>
                                  <p:childTnLst>
                                    <p:set>
                                      <p:cBhvr>
                                        <p:cTn id="91" dur="1" fill="hold">
                                          <p:stCondLst>
                                            <p:cond delay="0"/>
                                          </p:stCondLst>
                                        </p:cTn>
                                        <p:tgtEl>
                                          <p:spTgt spid="6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
                                            <p:txEl>
                                              <p:pRg st="3" end="3"/>
                                            </p:txEl>
                                          </p:spTgt>
                                        </p:tgtEl>
                                        <p:attrNameLst>
                                          <p:attrName>style.visibility</p:attrName>
                                        </p:attrNameLst>
                                      </p:cBhvr>
                                      <p:to>
                                        <p:strVal val="visible"/>
                                      </p:to>
                                    </p:set>
                                    <p:animEffect transition="in" filter="fade">
                                      <p:cBhvr>
                                        <p:cTn id="96" dur="500"/>
                                        <p:tgtEl>
                                          <p:spTgt spid="11">
                                            <p:txEl>
                                              <p:pRg st="3" end="3"/>
                                            </p:txEl>
                                          </p:spTgt>
                                        </p:tgtEl>
                                      </p:cBhvr>
                                    </p:animEffect>
                                  </p:childTnLst>
                                </p:cTn>
                              </p:par>
                            </p:childTnLst>
                          </p:cTn>
                        </p:par>
                        <p:par>
                          <p:cTn id="97" fill="hold">
                            <p:stCondLst>
                              <p:cond delay="500"/>
                            </p:stCondLst>
                            <p:childTnLst>
                              <p:par>
                                <p:cTn id="98" presetID="14" presetClass="entr" presetSubtype="10" fill="hold"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randombar(horizontal)">
                                      <p:cBhvr>
                                        <p:cTn id="100" dur="500"/>
                                        <p:tgtEl>
                                          <p:spTgt spid="44"/>
                                        </p:tgtEl>
                                      </p:cBhvr>
                                    </p:animEffect>
                                  </p:childTnLst>
                                </p:cTn>
                              </p:par>
                              <p:par>
                                <p:cTn id="101" presetID="22" presetClass="entr" presetSubtype="4"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down)">
                                      <p:cBhvr>
                                        <p:cTn id="10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37" grpId="0" animBg="1"/>
      <p:bldP spid="37" grpId="1" animBg="1"/>
      <p:bldP spid="53" grpId="0" animBg="1"/>
      <p:bldP spid="53" grpId="1" animBg="1"/>
      <p:bldP spid="54" grpId="0" animBg="1"/>
      <p:bldP spid="54" grpId="1" animBg="1"/>
      <p:bldP spid="57" grpId="0" animBg="1"/>
      <p:bldP spid="58" grpId="0" animBg="1"/>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584EC-F129-1495-F671-99A8F1F89998}"/>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2</a:t>
            </a:fld>
            <a:endParaRPr lang="en-GB"/>
          </a:p>
        </p:txBody>
      </p:sp>
      <p:pic>
        <p:nvPicPr>
          <p:cNvPr id="2" name="Picture 5" descr="Bi-Se">
            <a:extLst>
              <a:ext uri="{FF2B5EF4-FFF2-40B4-BE49-F238E27FC236}">
                <a16:creationId xmlns:a16="http://schemas.microsoft.com/office/drawing/2014/main" id="{72FEE49B-5689-AD35-134E-7593D63AD4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95" t="32236" r="34361" b="4802"/>
          <a:stretch/>
        </p:blipFill>
        <p:spPr bwMode="auto">
          <a:xfrm>
            <a:off x="4296697" y="2732886"/>
            <a:ext cx="3124581" cy="39086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 name="Picture 2" descr="Bi-Se">
            <a:extLst>
              <a:ext uri="{FF2B5EF4-FFF2-40B4-BE49-F238E27FC236}">
                <a16:creationId xmlns:a16="http://schemas.microsoft.com/office/drawing/2014/main" id="{56DD5884-5B4E-7224-4DF3-040DF810CE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6" t="2369" r="3684" b="5288"/>
          <a:stretch/>
        </p:blipFill>
        <p:spPr bwMode="auto">
          <a:xfrm>
            <a:off x="909933" y="3971092"/>
            <a:ext cx="3243172" cy="24625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0A8E5A5-57B4-5AE7-660B-D349E3C75B48}"/>
              </a:ext>
            </a:extLst>
          </p:cNvPr>
          <p:cNvSpPr/>
          <p:nvPr/>
        </p:nvSpPr>
        <p:spPr>
          <a:xfrm>
            <a:off x="1780637" y="4727303"/>
            <a:ext cx="1356940" cy="1706291"/>
          </a:xfrm>
          <a:prstGeom prst="rect">
            <a:avLst/>
          </a:prstGeom>
          <a:noFill/>
          <a:ln w="285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latin typeface="Gill Sans MT"/>
              <a:cs typeface="Gill Sans MT"/>
            </a:endParaRPr>
          </a:p>
        </p:txBody>
      </p:sp>
      <p:cxnSp>
        <p:nvCxnSpPr>
          <p:cNvPr id="10" name="Straight Connector 9">
            <a:extLst>
              <a:ext uri="{FF2B5EF4-FFF2-40B4-BE49-F238E27FC236}">
                <a16:creationId xmlns:a16="http://schemas.microsoft.com/office/drawing/2014/main" id="{53772058-AE9C-65CA-604B-EAB7285C26D6}"/>
              </a:ext>
            </a:extLst>
          </p:cNvPr>
          <p:cNvCxnSpPr>
            <a:cxnSpLocks/>
          </p:cNvCxnSpPr>
          <p:nvPr/>
        </p:nvCxnSpPr>
        <p:spPr>
          <a:xfrm flipV="1">
            <a:off x="3137578" y="2732886"/>
            <a:ext cx="1159119" cy="199441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0779F5-6ACD-1665-7B79-E5CB9316222E}"/>
              </a:ext>
            </a:extLst>
          </p:cNvPr>
          <p:cNvCxnSpPr>
            <a:cxnSpLocks/>
          </p:cNvCxnSpPr>
          <p:nvPr/>
        </p:nvCxnSpPr>
        <p:spPr>
          <a:xfrm>
            <a:off x="3137578" y="6433594"/>
            <a:ext cx="1159119" cy="20789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texte 1">
            <a:extLst>
              <a:ext uri="{FF2B5EF4-FFF2-40B4-BE49-F238E27FC236}">
                <a16:creationId xmlns:a16="http://schemas.microsoft.com/office/drawing/2014/main" id="{455D0145-0CBD-2850-3C5B-6E7C9F891DFA}"/>
              </a:ext>
            </a:extLst>
          </p:cNvPr>
          <p:cNvSpPr txBox="1">
            <a:spLocks/>
          </p:cNvSpPr>
          <p:nvPr/>
        </p:nvSpPr>
        <p:spPr>
          <a:xfrm>
            <a:off x="168836" y="31075"/>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err="1">
                <a:solidFill>
                  <a:schemeClr val="bg1"/>
                </a:solidFill>
              </a:rPr>
              <a:t>Bi</a:t>
            </a:r>
            <a:r>
              <a:rPr lang="fr-BE" sz="2800" baseline="-25000" dirty="0" err="1">
                <a:solidFill>
                  <a:schemeClr val="bg1"/>
                </a:solidFill>
              </a:rPr>
              <a:t>x</a:t>
            </a:r>
            <a:r>
              <a:rPr lang="fr-BE" sz="2800" dirty="0" err="1">
                <a:solidFill>
                  <a:schemeClr val="bg1"/>
                </a:solidFill>
              </a:rPr>
              <a:t>Se</a:t>
            </a:r>
            <a:r>
              <a:rPr lang="fr-BE" sz="2800" baseline="-25000" dirty="0" err="1">
                <a:solidFill>
                  <a:schemeClr val="bg1"/>
                </a:solidFill>
              </a:rPr>
              <a:t>y</a:t>
            </a:r>
            <a:r>
              <a:rPr lang="fr-BE" sz="2800" dirty="0">
                <a:solidFill>
                  <a:schemeClr val="bg1"/>
                </a:solidFill>
              </a:rPr>
              <a:t> compounds</a:t>
            </a:r>
          </a:p>
        </p:txBody>
      </p:sp>
      <p:pic>
        <p:nvPicPr>
          <p:cNvPr id="20" name="Picture 19">
            <a:extLst>
              <a:ext uri="{FF2B5EF4-FFF2-40B4-BE49-F238E27FC236}">
                <a16:creationId xmlns:a16="http://schemas.microsoft.com/office/drawing/2014/main" id="{2BF09182-257A-4D69-3338-94802E17A712}"/>
              </a:ext>
            </a:extLst>
          </p:cNvPr>
          <p:cNvPicPr>
            <a:picLocks noChangeAspect="1"/>
          </p:cNvPicPr>
          <p:nvPr/>
        </p:nvPicPr>
        <p:blipFill>
          <a:blip r:embed="rId5"/>
          <a:stretch>
            <a:fillRect/>
          </a:stretch>
        </p:blipFill>
        <p:spPr>
          <a:xfrm>
            <a:off x="2333848" y="1029205"/>
            <a:ext cx="1182421" cy="2859904"/>
          </a:xfrm>
          <a:prstGeom prst="rect">
            <a:avLst/>
          </a:prstGeom>
          <a:ln w="28575">
            <a:solidFill>
              <a:srgbClr val="FFC000"/>
            </a:solidFill>
          </a:ln>
        </p:spPr>
      </p:pic>
      <p:pic>
        <p:nvPicPr>
          <p:cNvPr id="21" name="Content Placeholder 5">
            <a:extLst>
              <a:ext uri="{FF2B5EF4-FFF2-40B4-BE49-F238E27FC236}">
                <a16:creationId xmlns:a16="http://schemas.microsoft.com/office/drawing/2014/main" id="{999E4DB8-6ECE-489C-C9A7-686E6D227703}"/>
              </a:ext>
            </a:extLst>
          </p:cNvPr>
          <p:cNvPicPr>
            <a:picLocks noChangeAspect="1"/>
          </p:cNvPicPr>
          <p:nvPr/>
        </p:nvPicPr>
        <p:blipFill>
          <a:blip r:embed="rId6"/>
          <a:stretch>
            <a:fillRect/>
          </a:stretch>
        </p:blipFill>
        <p:spPr>
          <a:xfrm>
            <a:off x="894473" y="1290802"/>
            <a:ext cx="1242992" cy="2472398"/>
          </a:xfrm>
          <a:prstGeom prst="rect">
            <a:avLst/>
          </a:prstGeom>
          <a:ln w="28575">
            <a:solidFill>
              <a:srgbClr val="00B050"/>
            </a:solidFill>
          </a:ln>
        </p:spPr>
      </p:pic>
      <p:cxnSp>
        <p:nvCxnSpPr>
          <p:cNvPr id="12" name="Straight Connector 11">
            <a:extLst>
              <a:ext uri="{FF2B5EF4-FFF2-40B4-BE49-F238E27FC236}">
                <a16:creationId xmlns:a16="http://schemas.microsoft.com/office/drawing/2014/main" id="{86EFA868-A91D-27CB-0CB9-F49BFF03556E}"/>
              </a:ext>
            </a:extLst>
          </p:cNvPr>
          <p:cNvCxnSpPr>
            <a:cxnSpLocks/>
          </p:cNvCxnSpPr>
          <p:nvPr/>
        </p:nvCxnSpPr>
        <p:spPr>
          <a:xfrm flipV="1">
            <a:off x="6778819" y="2732886"/>
            <a:ext cx="0" cy="341588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BA6B8B-1A88-EF4A-B010-30F66B0916A6}"/>
              </a:ext>
            </a:extLst>
          </p:cNvPr>
          <p:cNvCxnSpPr>
            <a:cxnSpLocks/>
          </p:cNvCxnSpPr>
          <p:nvPr/>
        </p:nvCxnSpPr>
        <p:spPr>
          <a:xfrm flipV="1">
            <a:off x="5514642" y="3763200"/>
            <a:ext cx="0" cy="23855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0218B92-5E36-9DD6-D460-253FA54868A0}"/>
              </a:ext>
            </a:extLst>
          </p:cNvPr>
          <p:cNvSpPr txBox="1"/>
          <p:nvPr/>
        </p:nvSpPr>
        <p:spPr>
          <a:xfrm>
            <a:off x="3864077" y="1139378"/>
            <a:ext cx="4857136" cy="1200329"/>
          </a:xfrm>
          <a:prstGeom prst="rect">
            <a:avLst/>
          </a:prstGeom>
          <a:noFill/>
        </p:spPr>
        <p:txBody>
          <a:bodyPr wrap="square" rtlCol="0">
            <a:spAutoFit/>
          </a:bodyPr>
          <a:lstStyle/>
          <a:p>
            <a:r>
              <a:rPr lang="en-GB" dirty="0">
                <a:solidFill>
                  <a:srgbClr val="00B050"/>
                </a:solidFill>
              </a:rPr>
              <a:t>3D topological insulator</a:t>
            </a:r>
          </a:p>
          <a:p>
            <a:r>
              <a:rPr lang="en-GB" dirty="0">
                <a:solidFill>
                  <a:srgbClr val="00B050"/>
                </a:solidFill>
                <a:sym typeface="Wingdings" panose="05000000000000000000" pitchFamily="2" charset="2"/>
              </a:rPr>
              <a:t> Insulating bulk with topological surface states</a:t>
            </a:r>
            <a:endParaRPr lang="en-GB" dirty="0">
              <a:solidFill>
                <a:srgbClr val="92D050"/>
              </a:solidFill>
              <a:sym typeface="Wingdings" panose="05000000000000000000" pitchFamily="2" charset="2"/>
            </a:endParaRPr>
          </a:p>
          <a:p>
            <a:r>
              <a:rPr lang="en-GB" dirty="0">
                <a:solidFill>
                  <a:schemeClr val="accent2"/>
                </a:solidFill>
                <a:sym typeface="Wingdings" panose="05000000000000000000" pitchFamily="2" charset="2"/>
              </a:rPr>
              <a:t>3D topological semimetal</a:t>
            </a:r>
          </a:p>
          <a:p>
            <a:pPr marL="285750" indent="-285750">
              <a:buFont typeface="Wingdings" panose="05000000000000000000" pitchFamily="2" charset="2"/>
              <a:buChar char="è"/>
            </a:pPr>
            <a:r>
              <a:rPr lang="en-GB" dirty="0">
                <a:solidFill>
                  <a:schemeClr val="accent2"/>
                </a:solidFill>
                <a:sym typeface="Wingdings" panose="05000000000000000000" pitchFamily="2" charset="2"/>
              </a:rPr>
              <a:t>Semimetal bulk with topological surface states</a:t>
            </a:r>
          </a:p>
        </p:txBody>
      </p:sp>
      <p:sp>
        <p:nvSpPr>
          <p:cNvPr id="22" name="Rectangle 21">
            <a:extLst>
              <a:ext uri="{FF2B5EF4-FFF2-40B4-BE49-F238E27FC236}">
                <a16:creationId xmlns:a16="http://schemas.microsoft.com/office/drawing/2014/main" id="{61DD7474-994F-A629-916C-AB8C2C36ABF7}"/>
              </a:ext>
            </a:extLst>
          </p:cNvPr>
          <p:cNvSpPr/>
          <p:nvPr/>
        </p:nvSpPr>
        <p:spPr>
          <a:xfrm>
            <a:off x="914400" y="1314450"/>
            <a:ext cx="9525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65EBF31-CB4F-A58A-4723-B3F3D42EB9B6}"/>
              </a:ext>
            </a:extLst>
          </p:cNvPr>
          <p:cNvSpPr/>
          <p:nvPr/>
        </p:nvSpPr>
        <p:spPr>
          <a:xfrm>
            <a:off x="2350770" y="1040130"/>
            <a:ext cx="9525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170E6AA-ED24-27D7-CE90-ED04400EE1B1}"/>
              </a:ext>
            </a:extLst>
          </p:cNvPr>
          <p:cNvSpPr/>
          <p:nvPr/>
        </p:nvSpPr>
        <p:spPr>
          <a:xfrm>
            <a:off x="7564870" y="5156022"/>
            <a:ext cx="1470706" cy="1200329"/>
          </a:xfrm>
          <a:prstGeom prst="rect">
            <a:avLst/>
          </a:prstGeom>
        </p:spPr>
        <p:txBody>
          <a:bodyPr wrap="square">
            <a:spAutoFit/>
          </a:bodyPr>
          <a:lstStyle/>
          <a:p>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http://www.himikatus.ru/art/phase-diagr1/Bi-Se.php</a:t>
            </a:r>
            <a:br>
              <a:rPr lang="en-GB" sz="1200" dirty="0">
                <a:solidFill>
                  <a:schemeClr val="bg2">
                    <a:lumMod val="50000"/>
                  </a:schemeClr>
                </a:solidFill>
              </a:rPr>
            </a:br>
            <a:endParaRPr lang="en-GB" sz="1200" dirty="0">
              <a:solidFill>
                <a:schemeClr val="bg2">
                  <a:lumMod val="50000"/>
                </a:schemeClr>
              </a:solidFill>
            </a:endParaRPr>
          </a:p>
          <a:p>
            <a:r>
              <a:rPr lang="pt-BR" sz="1200" i="1" dirty="0">
                <a:solidFill>
                  <a:schemeClr val="bg2">
                    <a:lumMod val="50000"/>
                  </a:schemeClr>
                </a:solidFill>
              </a:rPr>
              <a:t>Phys. Rev. B</a:t>
            </a:r>
            <a:r>
              <a:rPr lang="pt-BR" sz="1200" dirty="0">
                <a:solidFill>
                  <a:schemeClr val="bg2">
                    <a:lumMod val="50000"/>
                  </a:schemeClr>
                </a:solidFill>
              </a:rPr>
              <a:t> </a:t>
            </a:r>
            <a:r>
              <a:rPr lang="pt-BR" sz="1200" b="1" dirty="0">
                <a:solidFill>
                  <a:schemeClr val="bg2">
                    <a:lumMod val="50000"/>
                  </a:schemeClr>
                </a:solidFill>
              </a:rPr>
              <a:t>88</a:t>
            </a:r>
            <a:r>
              <a:rPr lang="pt-BR" sz="1200" dirty="0">
                <a:solidFill>
                  <a:schemeClr val="bg2">
                    <a:lumMod val="50000"/>
                  </a:schemeClr>
                </a:solidFill>
              </a:rPr>
              <a:t>, 081108(R) (2013)</a:t>
            </a:r>
          </a:p>
        </p:txBody>
      </p:sp>
    </p:spTree>
    <p:custDataLst>
      <p:tags r:id="rId1"/>
    </p:custDataLst>
    <p:extLst>
      <p:ext uri="{BB962C8B-B14F-4D97-AF65-F5344CB8AC3E}">
        <p14:creationId xmlns:p14="http://schemas.microsoft.com/office/powerpoint/2010/main" val="35270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834DB1-0284-7709-88B2-431167AAEA72}"/>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u texte 1">
            <a:extLst>
              <a:ext uri="{FF2B5EF4-FFF2-40B4-BE49-F238E27FC236}">
                <a16:creationId xmlns:a16="http://schemas.microsoft.com/office/drawing/2014/main" id="{4F289C95-DF88-595D-8BF9-05E906DF4E86}"/>
              </a:ext>
            </a:extLst>
          </p:cNvPr>
          <p:cNvSpPr txBox="1">
            <a:spLocks/>
          </p:cNvSpPr>
          <p:nvPr/>
        </p:nvSpPr>
        <p:spPr>
          <a:xfrm>
            <a:off x="168836" y="31075"/>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First </a:t>
            </a:r>
            <a:r>
              <a:rPr lang="fr-BE" sz="2800" dirty="0" err="1">
                <a:solidFill>
                  <a:schemeClr val="bg1"/>
                </a:solidFill>
              </a:rPr>
              <a:t>principle</a:t>
            </a:r>
            <a:r>
              <a:rPr lang="fr-BE" sz="2800" dirty="0">
                <a:solidFill>
                  <a:schemeClr val="bg1"/>
                </a:solidFill>
              </a:rPr>
              <a:t> : </a:t>
            </a:r>
            <a:r>
              <a:rPr lang="fr-BE" sz="2800" dirty="0" err="1">
                <a:solidFill>
                  <a:schemeClr val="bg1"/>
                </a:solidFill>
              </a:rPr>
              <a:t>details</a:t>
            </a:r>
            <a:endParaRPr lang="fr-BE" sz="2800" dirty="0">
              <a:solidFill>
                <a:schemeClr val="bg1"/>
              </a:solidFill>
            </a:endParaRPr>
          </a:p>
        </p:txBody>
      </p:sp>
      <p:pic>
        <p:nvPicPr>
          <p:cNvPr id="8" name="Picture 7">
            <a:extLst>
              <a:ext uri="{FF2B5EF4-FFF2-40B4-BE49-F238E27FC236}">
                <a16:creationId xmlns:a16="http://schemas.microsoft.com/office/drawing/2014/main" id="{49418282-E467-7F89-F2BF-7A2D50F7C9ED}"/>
              </a:ext>
            </a:extLst>
          </p:cNvPr>
          <p:cNvPicPr>
            <a:picLocks noChangeAspect="1"/>
          </p:cNvPicPr>
          <p:nvPr/>
        </p:nvPicPr>
        <p:blipFill>
          <a:blip r:embed="rId2"/>
          <a:stretch>
            <a:fillRect/>
          </a:stretch>
        </p:blipFill>
        <p:spPr>
          <a:xfrm>
            <a:off x="253826" y="1757101"/>
            <a:ext cx="3752850" cy="4248150"/>
          </a:xfrm>
          <a:prstGeom prst="rect">
            <a:avLst/>
          </a:prstGeom>
        </p:spPr>
      </p:pic>
      <p:sp>
        <p:nvSpPr>
          <p:cNvPr id="10" name="Oval 9">
            <a:extLst>
              <a:ext uri="{FF2B5EF4-FFF2-40B4-BE49-F238E27FC236}">
                <a16:creationId xmlns:a16="http://schemas.microsoft.com/office/drawing/2014/main" id="{73660C2A-2D18-0200-3D56-A10FB8940C99}"/>
              </a:ext>
            </a:extLst>
          </p:cNvPr>
          <p:cNvSpPr/>
          <p:nvPr/>
        </p:nvSpPr>
        <p:spPr>
          <a:xfrm>
            <a:off x="1748412" y="2126090"/>
            <a:ext cx="150726" cy="1507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E4D2E79C-0409-1F97-1CCC-F96B4510D2CA}"/>
              </a:ext>
            </a:extLst>
          </p:cNvPr>
          <p:cNvCxnSpPr/>
          <p:nvPr/>
        </p:nvCxnSpPr>
        <p:spPr>
          <a:xfrm>
            <a:off x="1899138" y="2351314"/>
            <a:ext cx="306476" cy="89430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3" name="Oval 12">
            <a:extLst>
              <a:ext uri="{FF2B5EF4-FFF2-40B4-BE49-F238E27FC236}">
                <a16:creationId xmlns:a16="http://schemas.microsoft.com/office/drawing/2014/main" id="{58D127C7-276A-D4AD-99D3-7D7FD88EE322}"/>
              </a:ext>
            </a:extLst>
          </p:cNvPr>
          <p:cNvSpPr/>
          <p:nvPr/>
        </p:nvSpPr>
        <p:spPr>
          <a:xfrm>
            <a:off x="1748412" y="3747556"/>
            <a:ext cx="150726" cy="1507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98D21106-80A9-A80B-5A3B-84937DA760E4}"/>
              </a:ext>
            </a:extLst>
          </p:cNvPr>
          <p:cNvCxnSpPr>
            <a:cxnSpLocks/>
          </p:cNvCxnSpPr>
          <p:nvPr/>
        </p:nvCxnSpPr>
        <p:spPr>
          <a:xfrm flipH="1">
            <a:off x="1133861" y="3992877"/>
            <a:ext cx="614551" cy="92277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6" name="Oval 15">
            <a:extLst>
              <a:ext uri="{FF2B5EF4-FFF2-40B4-BE49-F238E27FC236}">
                <a16:creationId xmlns:a16="http://schemas.microsoft.com/office/drawing/2014/main" id="{8206FFE5-3CA6-11C4-B2BA-308E3AC67032}"/>
              </a:ext>
            </a:extLst>
          </p:cNvPr>
          <p:cNvSpPr/>
          <p:nvPr/>
        </p:nvSpPr>
        <p:spPr>
          <a:xfrm>
            <a:off x="3167635" y="3094893"/>
            <a:ext cx="150726" cy="1507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0F571C69-1F3B-F4CE-1087-C11B687C4C38}"/>
              </a:ext>
            </a:extLst>
          </p:cNvPr>
          <p:cNvCxnSpPr/>
          <p:nvPr/>
        </p:nvCxnSpPr>
        <p:spPr>
          <a:xfrm>
            <a:off x="3318361" y="3320117"/>
            <a:ext cx="306476" cy="89430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6052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834DB1-0284-7709-88B2-431167AAEA72}"/>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u texte 1">
            <a:extLst>
              <a:ext uri="{FF2B5EF4-FFF2-40B4-BE49-F238E27FC236}">
                <a16:creationId xmlns:a16="http://schemas.microsoft.com/office/drawing/2014/main" id="{4F289C95-DF88-595D-8BF9-05E906DF4E86}"/>
              </a:ext>
            </a:extLst>
          </p:cNvPr>
          <p:cNvSpPr txBox="1">
            <a:spLocks/>
          </p:cNvSpPr>
          <p:nvPr/>
        </p:nvSpPr>
        <p:spPr>
          <a:xfrm>
            <a:off x="168836" y="31075"/>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Extra data : crystal </a:t>
            </a:r>
            <a:r>
              <a:rPr lang="fr-BE" sz="2800" dirty="0" err="1">
                <a:solidFill>
                  <a:schemeClr val="bg1"/>
                </a:solidFill>
              </a:rPr>
              <a:t>quality</a:t>
            </a:r>
            <a:endParaRPr lang="fr-BE" sz="2800" dirty="0">
              <a:solidFill>
                <a:schemeClr val="bg1"/>
              </a:solidFill>
            </a:endParaRPr>
          </a:p>
        </p:txBody>
      </p:sp>
      <p:pic>
        <p:nvPicPr>
          <p:cNvPr id="2" name="Picture 2">
            <a:extLst>
              <a:ext uri="{FF2B5EF4-FFF2-40B4-BE49-F238E27FC236}">
                <a16:creationId xmlns:a16="http://schemas.microsoft.com/office/drawing/2014/main" id="{B72D7897-7E6A-D98E-EF9A-FAA68F664926}"/>
              </a:ext>
            </a:extLst>
          </p:cNvPr>
          <p:cNvPicPr>
            <a:picLocks noChangeAspect="1" noChangeArrowheads="1"/>
          </p:cNvPicPr>
          <p:nvPr/>
        </p:nvPicPr>
        <p:blipFill>
          <a:blip r:embed="rId2" cstate="print"/>
          <a:srcRect/>
          <a:stretch>
            <a:fillRect/>
          </a:stretch>
        </p:blipFill>
        <p:spPr bwMode="auto">
          <a:xfrm>
            <a:off x="1301422" y="3880810"/>
            <a:ext cx="2897858" cy="2173394"/>
          </a:xfrm>
          <a:prstGeom prst="rect">
            <a:avLst/>
          </a:prstGeom>
          <a:noFill/>
          <a:ln w="9525">
            <a:noFill/>
            <a:miter lim="800000"/>
            <a:headEnd/>
            <a:tailEnd/>
          </a:ln>
        </p:spPr>
      </p:pic>
      <p:pic>
        <p:nvPicPr>
          <p:cNvPr id="3" name="Picture 2" descr="A picture containing clock&#10;&#10;Description automatically generated">
            <a:extLst>
              <a:ext uri="{FF2B5EF4-FFF2-40B4-BE49-F238E27FC236}">
                <a16:creationId xmlns:a16="http://schemas.microsoft.com/office/drawing/2014/main" id="{63763054-2DAF-6A01-257E-77D0A8722D5C}"/>
              </a:ext>
            </a:extLst>
          </p:cNvPr>
          <p:cNvPicPr>
            <a:picLocks noChangeAspect="1"/>
          </p:cNvPicPr>
          <p:nvPr/>
        </p:nvPicPr>
        <p:blipFill>
          <a:blip r:embed="rId3"/>
          <a:stretch>
            <a:fillRect/>
          </a:stretch>
        </p:blipFill>
        <p:spPr>
          <a:xfrm>
            <a:off x="5243250" y="1177769"/>
            <a:ext cx="2897859" cy="4990569"/>
          </a:xfrm>
          <a:prstGeom prst="rect">
            <a:avLst/>
          </a:prstGeom>
        </p:spPr>
      </p:pic>
      <p:pic>
        <p:nvPicPr>
          <p:cNvPr id="6" name="Picture 5" descr="A close up of a logo&#10;&#10;Description automatically generated">
            <a:extLst>
              <a:ext uri="{FF2B5EF4-FFF2-40B4-BE49-F238E27FC236}">
                <a16:creationId xmlns:a16="http://schemas.microsoft.com/office/drawing/2014/main" id="{60213CEF-CB53-DA11-79B6-0A541E1A4E46}"/>
              </a:ext>
            </a:extLst>
          </p:cNvPr>
          <p:cNvPicPr>
            <a:picLocks noChangeAspect="1"/>
          </p:cNvPicPr>
          <p:nvPr/>
        </p:nvPicPr>
        <p:blipFill>
          <a:blip r:embed="rId4"/>
          <a:stretch>
            <a:fillRect/>
          </a:stretch>
        </p:blipFill>
        <p:spPr>
          <a:xfrm>
            <a:off x="1301422" y="1255690"/>
            <a:ext cx="2897858" cy="2379403"/>
          </a:xfrm>
          <a:prstGeom prst="rect">
            <a:avLst/>
          </a:prstGeom>
        </p:spPr>
      </p:pic>
    </p:spTree>
    <p:extLst>
      <p:ext uri="{BB962C8B-B14F-4D97-AF65-F5344CB8AC3E}">
        <p14:creationId xmlns:p14="http://schemas.microsoft.com/office/powerpoint/2010/main" val="82228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834DB1-0284-7709-88B2-431167AAEA72}"/>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u texte 1">
            <a:extLst>
              <a:ext uri="{FF2B5EF4-FFF2-40B4-BE49-F238E27FC236}">
                <a16:creationId xmlns:a16="http://schemas.microsoft.com/office/drawing/2014/main" id="{4F289C95-DF88-595D-8BF9-05E906DF4E86}"/>
              </a:ext>
            </a:extLst>
          </p:cNvPr>
          <p:cNvSpPr txBox="1">
            <a:spLocks/>
          </p:cNvSpPr>
          <p:nvPr/>
        </p:nvSpPr>
        <p:spPr>
          <a:xfrm>
            <a:off x="168836" y="31075"/>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ARPES </a:t>
            </a:r>
            <a:r>
              <a:rPr lang="fr-BE" sz="2800" dirty="0" err="1">
                <a:solidFill>
                  <a:schemeClr val="bg1"/>
                </a:solidFill>
              </a:rPr>
              <a:t>from</a:t>
            </a:r>
            <a:r>
              <a:rPr lang="fr-BE" sz="2800" dirty="0">
                <a:solidFill>
                  <a:schemeClr val="bg1"/>
                </a:solidFill>
              </a:rPr>
              <a:t> </a:t>
            </a:r>
            <a:r>
              <a:rPr lang="fr-BE" sz="2800" dirty="0" err="1">
                <a:solidFill>
                  <a:schemeClr val="bg1"/>
                </a:solidFill>
              </a:rPr>
              <a:t>reference</a:t>
            </a:r>
            <a:endParaRPr lang="fr-BE" sz="2800" dirty="0">
              <a:solidFill>
                <a:schemeClr val="bg1"/>
              </a:solidFill>
            </a:endParaRPr>
          </a:p>
        </p:txBody>
      </p:sp>
      <p:pic>
        <p:nvPicPr>
          <p:cNvPr id="7" name="Picture 6">
            <a:extLst>
              <a:ext uri="{FF2B5EF4-FFF2-40B4-BE49-F238E27FC236}">
                <a16:creationId xmlns:a16="http://schemas.microsoft.com/office/drawing/2014/main" id="{4F875F04-01FC-AE80-BE65-268ED6EC5C41}"/>
              </a:ext>
            </a:extLst>
          </p:cNvPr>
          <p:cNvPicPr>
            <a:picLocks noChangeAspect="1"/>
          </p:cNvPicPr>
          <p:nvPr/>
        </p:nvPicPr>
        <p:blipFill>
          <a:blip r:embed="rId2"/>
          <a:stretch>
            <a:fillRect/>
          </a:stretch>
        </p:blipFill>
        <p:spPr>
          <a:xfrm>
            <a:off x="1945775" y="3486158"/>
            <a:ext cx="1199362" cy="2900880"/>
          </a:xfrm>
          <a:prstGeom prst="rect">
            <a:avLst/>
          </a:prstGeom>
          <a:ln w="28575">
            <a:solidFill>
              <a:schemeClr val="accent6"/>
            </a:solidFill>
          </a:ln>
        </p:spPr>
      </p:pic>
      <p:pic>
        <p:nvPicPr>
          <p:cNvPr id="8" name="Content Placeholder 5">
            <a:extLst>
              <a:ext uri="{FF2B5EF4-FFF2-40B4-BE49-F238E27FC236}">
                <a16:creationId xmlns:a16="http://schemas.microsoft.com/office/drawing/2014/main" id="{AAFC4DC7-3C64-46B0-6F8C-24C9CA8B750A}"/>
              </a:ext>
            </a:extLst>
          </p:cNvPr>
          <p:cNvPicPr>
            <a:picLocks noChangeAspect="1"/>
          </p:cNvPicPr>
          <p:nvPr/>
        </p:nvPicPr>
        <p:blipFill>
          <a:blip r:embed="rId3"/>
          <a:stretch>
            <a:fillRect/>
          </a:stretch>
        </p:blipFill>
        <p:spPr>
          <a:xfrm>
            <a:off x="5705933" y="3643964"/>
            <a:ext cx="1379073" cy="2743073"/>
          </a:xfrm>
          <a:prstGeom prst="rect">
            <a:avLst/>
          </a:prstGeom>
          <a:ln w="28575">
            <a:solidFill>
              <a:schemeClr val="accent5"/>
            </a:solidFill>
          </a:ln>
        </p:spPr>
      </p:pic>
      <p:pic>
        <p:nvPicPr>
          <p:cNvPr id="9" name="Picture 8">
            <a:extLst>
              <a:ext uri="{FF2B5EF4-FFF2-40B4-BE49-F238E27FC236}">
                <a16:creationId xmlns:a16="http://schemas.microsoft.com/office/drawing/2014/main" id="{A895BF0A-8E69-0018-CF4B-06DC5A515C70}"/>
              </a:ext>
            </a:extLst>
          </p:cNvPr>
          <p:cNvPicPr>
            <a:picLocks noChangeAspect="1"/>
          </p:cNvPicPr>
          <p:nvPr/>
        </p:nvPicPr>
        <p:blipFill>
          <a:blip r:embed="rId4"/>
          <a:stretch>
            <a:fillRect/>
          </a:stretch>
        </p:blipFill>
        <p:spPr>
          <a:xfrm>
            <a:off x="1130076" y="740304"/>
            <a:ext cx="2788226" cy="2199541"/>
          </a:xfrm>
          <a:prstGeom prst="rect">
            <a:avLst/>
          </a:prstGeom>
          <a:ln w="28575">
            <a:solidFill>
              <a:schemeClr val="accent6"/>
            </a:solidFill>
          </a:ln>
        </p:spPr>
      </p:pic>
      <p:pic>
        <p:nvPicPr>
          <p:cNvPr id="10" name="Picture 6" descr="Afbeeldingsresultaat voor spin polarised arpes topological insulator">
            <a:extLst>
              <a:ext uri="{FF2B5EF4-FFF2-40B4-BE49-F238E27FC236}">
                <a16:creationId xmlns:a16="http://schemas.microsoft.com/office/drawing/2014/main" id="{D1EF4BAE-F112-3CCE-FC7B-E2F2E6B191C9}"/>
              </a:ext>
            </a:extLst>
          </p:cNvPr>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t="8739" r="41826"/>
          <a:stretch/>
        </p:blipFill>
        <p:spPr bwMode="auto">
          <a:xfrm>
            <a:off x="5239184" y="915345"/>
            <a:ext cx="2312572" cy="2399816"/>
          </a:xfrm>
          <a:prstGeom prst="rect">
            <a:avLst/>
          </a:prstGeom>
          <a:noFill/>
          <a:ln w="28575">
            <a:solidFill>
              <a:schemeClr val="accent5"/>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29B333-BE6E-36E6-BAAD-8A1479C09C66}"/>
              </a:ext>
            </a:extLst>
          </p:cNvPr>
          <p:cNvSpPr txBox="1"/>
          <p:nvPr/>
        </p:nvSpPr>
        <p:spPr>
          <a:xfrm>
            <a:off x="168836" y="3028335"/>
            <a:ext cx="1769807" cy="369332"/>
          </a:xfrm>
          <a:prstGeom prst="rect">
            <a:avLst/>
          </a:prstGeom>
          <a:noFill/>
        </p:spPr>
        <p:txBody>
          <a:bodyPr wrap="square" rtlCol="0">
            <a:spAutoFit/>
          </a:bodyPr>
          <a:lstStyle/>
          <a:p>
            <a:r>
              <a:rPr lang="en-GB" dirty="0"/>
              <a:t>Termination :</a:t>
            </a:r>
          </a:p>
        </p:txBody>
      </p:sp>
      <p:sp>
        <p:nvSpPr>
          <p:cNvPr id="12" name="TextBox 11">
            <a:extLst>
              <a:ext uri="{FF2B5EF4-FFF2-40B4-BE49-F238E27FC236}">
                <a16:creationId xmlns:a16="http://schemas.microsoft.com/office/drawing/2014/main" id="{989F805C-5D5B-FE75-B3F8-C16AD6EE62C0}"/>
              </a:ext>
            </a:extLst>
          </p:cNvPr>
          <p:cNvSpPr txBox="1"/>
          <p:nvPr/>
        </p:nvSpPr>
        <p:spPr>
          <a:xfrm>
            <a:off x="1681439" y="3028335"/>
            <a:ext cx="2398947" cy="369332"/>
          </a:xfrm>
          <a:prstGeom prst="rect">
            <a:avLst/>
          </a:prstGeom>
          <a:noFill/>
        </p:spPr>
        <p:txBody>
          <a:bodyPr wrap="square" rtlCol="0">
            <a:spAutoFit/>
          </a:bodyPr>
          <a:lstStyle/>
          <a:p>
            <a:r>
              <a:rPr lang="en-GB" dirty="0"/>
              <a:t>Bi</a:t>
            </a:r>
            <a:r>
              <a:rPr lang="en-GB" baseline="-25000" dirty="0"/>
              <a:t>2</a:t>
            </a:r>
            <a:r>
              <a:rPr lang="en-GB" dirty="0"/>
              <a:t>Se</a:t>
            </a:r>
            <a:r>
              <a:rPr lang="en-GB" baseline="-25000" dirty="0"/>
              <a:t>3 </a:t>
            </a:r>
            <a:r>
              <a:rPr lang="en-GB" dirty="0"/>
              <a:t>		Bi</a:t>
            </a:r>
            <a:r>
              <a:rPr lang="en-GB" baseline="-25000" dirty="0"/>
              <a:t>2</a:t>
            </a:r>
          </a:p>
        </p:txBody>
      </p:sp>
      <p:sp>
        <p:nvSpPr>
          <p:cNvPr id="15" name="TextBox 14">
            <a:extLst>
              <a:ext uri="{FF2B5EF4-FFF2-40B4-BE49-F238E27FC236}">
                <a16:creationId xmlns:a16="http://schemas.microsoft.com/office/drawing/2014/main" id="{70ECF799-AC10-721A-FF6A-1DA44B2E2E4F}"/>
              </a:ext>
            </a:extLst>
          </p:cNvPr>
          <p:cNvSpPr txBox="1"/>
          <p:nvPr/>
        </p:nvSpPr>
        <p:spPr>
          <a:xfrm>
            <a:off x="670410" y="6484889"/>
            <a:ext cx="5135140" cy="307777"/>
          </a:xfrm>
          <a:prstGeom prst="rect">
            <a:avLst/>
          </a:prstGeom>
          <a:noFill/>
        </p:spPr>
        <p:txBody>
          <a:bodyPr wrap="square">
            <a:spAutoFit/>
          </a:bodyPr>
          <a:lstStyle/>
          <a:p>
            <a:r>
              <a:rPr lang="en-GB" sz="1400" dirty="0">
                <a:solidFill>
                  <a:schemeClr val="bg2">
                    <a:lumMod val="50000"/>
                  </a:schemeClr>
                </a:solidFill>
                <a:effectLst/>
              </a:rPr>
              <a:t>Gibson, Q. D. </a:t>
            </a:r>
            <a:r>
              <a:rPr lang="en-GB" sz="1400" i="1" dirty="0">
                <a:solidFill>
                  <a:schemeClr val="bg2">
                    <a:lumMod val="50000"/>
                  </a:schemeClr>
                </a:solidFill>
                <a:effectLst/>
              </a:rPr>
              <a:t>et al.</a:t>
            </a:r>
            <a:r>
              <a:rPr lang="en-GB" sz="1400" dirty="0">
                <a:solidFill>
                  <a:schemeClr val="bg2">
                    <a:lumMod val="50000"/>
                  </a:schemeClr>
                </a:solidFill>
                <a:effectLst/>
              </a:rPr>
              <a:t> </a:t>
            </a:r>
            <a:r>
              <a:rPr lang="en-GB" sz="1400" i="1" dirty="0">
                <a:solidFill>
                  <a:schemeClr val="bg2">
                    <a:lumMod val="50000"/>
                  </a:schemeClr>
                </a:solidFill>
                <a:effectLst/>
              </a:rPr>
              <a:t>Phys. Rev. B</a:t>
            </a:r>
            <a:r>
              <a:rPr lang="en-GB" sz="1400" dirty="0">
                <a:solidFill>
                  <a:schemeClr val="bg2">
                    <a:lumMod val="50000"/>
                  </a:schemeClr>
                </a:solidFill>
                <a:effectLst/>
              </a:rPr>
              <a:t> </a:t>
            </a:r>
            <a:r>
              <a:rPr lang="en-GB" sz="1400" b="1" dirty="0">
                <a:solidFill>
                  <a:schemeClr val="bg2">
                    <a:lumMod val="50000"/>
                  </a:schemeClr>
                </a:solidFill>
                <a:effectLst/>
              </a:rPr>
              <a:t>88</a:t>
            </a:r>
            <a:r>
              <a:rPr lang="en-GB" sz="1400" dirty="0">
                <a:solidFill>
                  <a:schemeClr val="bg2">
                    <a:lumMod val="50000"/>
                  </a:schemeClr>
                </a:solidFill>
                <a:effectLst/>
              </a:rPr>
              <a:t>, 081108 (2013).</a:t>
            </a:r>
          </a:p>
        </p:txBody>
      </p:sp>
      <p:sp>
        <p:nvSpPr>
          <p:cNvPr id="17" name="TextBox 16">
            <a:extLst>
              <a:ext uri="{FF2B5EF4-FFF2-40B4-BE49-F238E27FC236}">
                <a16:creationId xmlns:a16="http://schemas.microsoft.com/office/drawing/2014/main" id="{0D4970BE-3172-642D-F304-BF08959623BA}"/>
              </a:ext>
            </a:extLst>
          </p:cNvPr>
          <p:cNvSpPr txBox="1"/>
          <p:nvPr/>
        </p:nvSpPr>
        <p:spPr>
          <a:xfrm>
            <a:off x="4720533" y="6470653"/>
            <a:ext cx="3704024" cy="307777"/>
          </a:xfrm>
          <a:prstGeom prst="rect">
            <a:avLst/>
          </a:prstGeom>
          <a:noFill/>
        </p:spPr>
        <p:txBody>
          <a:bodyPr wrap="square">
            <a:spAutoFit/>
          </a:bodyPr>
          <a:lstStyle/>
          <a:p>
            <a:r>
              <a:rPr lang="en-GB" sz="1400" dirty="0" err="1">
                <a:solidFill>
                  <a:schemeClr val="bg2">
                    <a:lumMod val="50000"/>
                  </a:schemeClr>
                </a:solidFill>
                <a:effectLst/>
              </a:rPr>
              <a:t>Jozwiak</a:t>
            </a:r>
            <a:r>
              <a:rPr lang="en-GB" sz="1400" dirty="0">
                <a:solidFill>
                  <a:schemeClr val="bg2">
                    <a:lumMod val="50000"/>
                  </a:schemeClr>
                </a:solidFill>
                <a:effectLst/>
              </a:rPr>
              <a:t>, C. </a:t>
            </a:r>
            <a:r>
              <a:rPr lang="en-GB" sz="1400" i="1" dirty="0">
                <a:solidFill>
                  <a:schemeClr val="bg2">
                    <a:lumMod val="50000"/>
                  </a:schemeClr>
                </a:solidFill>
                <a:effectLst/>
              </a:rPr>
              <a:t>et al.</a:t>
            </a:r>
            <a:r>
              <a:rPr lang="en-GB" sz="1400" dirty="0">
                <a:solidFill>
                  <a:schemeClr val="bg2">
                    <a:lumMod val="50000"/>
                  </a:schemeClr>
                </a:solidFill>
                <a:effectLst/>
              </a:rPr>
              <a:t> </a:t>
            </a:r>
            <a:r>
              <a:rPr lang="en-GB" sz="1400" i="1" dirty="0">
                <a:solidFill>
                  <a:schemeClr val="bg2">
                    <a:lumMod val="50000"/>
                  </a:schemeClr>
                </a:solidFill>
                <a:effectLst/>
              </a:rPr>
              <a:t>Nature Phys</a:t>
            </a:r>
            <a:r>
              <a:rPr lang="en-GB" sz="1400" dirty="0">
                <a:solidFill>
                  <a:schemeClr val="bg2">
                    <a:lumMod val="50000"/>
                  </a:schemeClr>
                </a:solidFill>
                <a:effectLst/>
              </a:rPr>
              <a:t> </a:t>
            </a:r>
            <a:r>
              <a:rPr lang="en-GB" sz="1400" b="1" dirty="0">
                <a:solidFill>
                  <a:schemeClr val="bg2">
                    <a:lumMod val="50000"/>
                  </a:schemeClr>
                </a:solidFill>
                <a:effectLst/>
              </a:rPr>
              <a:t>9</a:t>
            </a:r>
            <a:r>
              <a:rPr lang="en-GB" sz="1400" dirty="0">
                <a:solidFill>
                  <a:schemeClr val="bg2">
                    <a:lumMod val="50000"/>
                  </a:schemeClr>
                </a:solidFill>
                <a:effectLst/>
              </a:rPr>
              <a:t>, (2013) 293–298 </a:t>
            </a:r>
          </a:p>
        </p:txBody>
      </p:sp>
      <p:cxnSp>
        <p:nvCxnSpPr>
          <p:cNvPr id="19" name="Straight Arrow Connector 18">
            <a:extLst>
              <a:ext uri="{FF2B5EF4-FFF2-40B4-BE49-F238E27FC236}">
                <a16:creationId xmlns:a16="http://schemas.microsoft.com/office/drawing/2014/main" id="{73C2D28C-55B8-5479-2F89-3EAAB2C0E54E}"/>
              </a:ext>
            </a:extLst>
          </p:cNvPr>
          <p:cNvCxnSpPr>
            <a:cxnSpLocks/>
          </p:cNvCxnSpPr>
          <p:nvPr/>
        </p:nvCxnSpPr>
        <p:spPr>
          <a:xfrm flipH="1">
            <a:off x="2286000" y="1873495"/>
            <a:ext cx="179438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C2D3238-F10E-BF70-2E14-2C1169D40FC1}"/>
              </a:ext>
            </a:extLst>
          </p:cNvPr>
          <p:cNvCxnSpPr>
            <a:cxnSpLocks/>
          </p:cNvCxnSpPr>
          <p:nvPr/>
        </p:nvCxnSpPr>
        <p:spPr>
          <a:xfrm flipH="1" flipV="1">
            <a:off x="3237980" y="1568695"/>
            <a:ext cx="842406" cy="2713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D5171B0-8DA6-E929-3909-4A7669D63695}"/>
              </a:ext>
            </a:extLst>
          </p:cNvPr>
          <p:cNvSpPr txBox="1"/>
          <p:nvPr/>
        </p:nvSpPr>
        <p:spPr>
          <a:xfrm>
            <a:off x="4080386" y="1655408"/>
            <a:ext cx="921326" cy="369332"/>
          </a:xfrm>
          <a:prstGeom prst="rect">
            <a:avLst/>
          </a:prstGeom>
          <a:noFill/>
        </p:spPr>
        <p:txBody>
          <a:bodyPr wrap="square" rtlCol="0">
            <a:spAutoFit/>
          </a:bodyPr>
          <a:lstStyle/>
          <a:p>
            <a:r>
              <a:rPr lang="en-GB" dirty="0"/>
              <a:t>ARPES</a:t>
            </a:r>
          </a:p>
        </p:txBody>
      </p:sp>
    </p:spTree>
    <p:extLst>
      <p:ext uri="{BB962C8B-B14F-4D97-AF65-F5344CB8AC3E}">
        <p14:creationId xmlns:p14="http://schemas.microsoft.com/office/powerpoint/2010/main" val="123224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834DB1-0284-7709-88B2-431167AAEA72}"/>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u texte 1">
            <a:extLst>
              <a:ext uri="{FF2B5EF4-FFF2-40B4-BE49-F238E27FC236}">
                <a16:creationId xmlns:a16="http://schemas.microsoft.com/office/drawing/2014/main" id="{4F289C95-DF88-595D-8BF9-05E906DF4E86}"/>
              </a:ext>
            </a:extLst>
          </p:cNvPr>
          <p:cNvSpPr txBox="1">
            <a:spLocks/>
          </p:cNvSpPr>
          <p:nvPr/>
        </p:nvSpPr>
        <p:spPr>
          <a:xfrm>
            <a:off x="168836" y="31075"/>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Transition </a:t>
            </a:r>
            <a:r>
              <a:rPr lang="fr-BE" sz="2800" dirty="0" err="1">
                <a:solidFill>
                  <a:schemeClr val="bg1"/>
                </a:solidFill>
              </a:rPr>
              <a:t>from</a:t>
            </a:r>
            <a:r>
              <a:rPr lang="fr-BE" sz="2800" dirty="0">
                <a:solidFill>
                  <a:schemeClr val="bg1"/>
                </a:solidFill>
              </a:rPr>
              <a:t> WL to WAL in a TI</a:t>
            </a:r>
          </a:p>
        </p:txBody>
      </p:sp>
      <p:pic>
        <p:nvPicPr>
          <p:cNvPr id="1026" name="Picture 2" descr="Figure 2">
            <a:extLst>
              <a:ext uri="{FF2B5EF4-FFF2-40B4-BE49-F238E27FC236}">
                <a16:creationId xmlns:a16="http://schemas.microsoft.com/office/drawing/2014/main" id="{75B8EFBD-8050-D0B2-DE2A-BE89DBC0C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36" y="1335654"/>
            <a:ext cx="8407010" cy="4186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8D3098-7A81-3E2F-D7A6-8E3AC19B472F}"/>
              </a:ext>
            </a:extLst>
          </p:cNvPr>
          <p:cNvSpPr txBox="1"/>
          <p:nvPr/>
        </p:nvSpPr>
        <p:spPr>
          <a:xfrm>
            <a:off x="7256157" y="856343"/>
            <a:ext cx="1319689" cy="369332"/>
          </a:xfrm>
          <a:prstGeom prst="rect">
            <a:avLst/>
          </a:prstGeom>
          <a:noFill/>
        </p:spPr>
        <p:txBody>
          <a:bodyPr wrap="square" rtlCol="0">
            <a:spAutoFit/>
          </a:bodyPr>
          <a:lstStyle/>
          <a:p>
            <a:r>
              <a:rPr lang="en-GB" dirty="0"/>
              <a:t>Asymmetry</a:t>
            </a:r>
          </a:p>
        </p:txBody>
      </p:sp>
      <p:cxnSp>
        <p:nvCxnSpPr>
          <p:cNvPr id="6" name="Straight Arrow Connector 5">
            <a:extLst>
              <a:ext uri="{FF2B5EF4-FFF2-40B4-BE49-F238E27FC236}">
                <a16:creationId xmlns:a16="http://schemas.microsoft.com/office/drawing/2014/main" id="{347E682D-0978-BA12-2FB3-6C2AE4799FAE}"/>
              </a:ext>
            </a:extLst>
          </p:cNvPr>
          <p:cNvCxnSpPr>
            <a:cxnSpLocks/>
            <a:stCxn id="2" idx="2"/>
          </p:cNvCxnSpPr>
          <p:nvPr/>
        </p:nvCxnSpPr>
        <p:spPr>
          <a:xfrm flipH="1">
            <a:off x="7765143" y="1225675"/>
            <a:ext cx="150859" cy="8788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46A645-0E7F-58B5-B6FC-8B90A15C54B2}"/>
              </a:ext>
            </a:extLst>
          </p:cNvPr>
          <p:cNvSpPr txBox="1"/>
          <p:nvPr/>
        </p:nvSpPr>
        <p:spPr>
          <a:xfrm>
            <a:off x="3153870" y="6425861"/>
            <a:ext cx="5190369" cy="307777"/>
          </a:xfrm>
          <a:prstGeom prst="rect">
            <a:avLst/>
          </a:prstGeom>
          <a:noFill/>
        </p:spPr>
        <p:txBody>
          <a:bodyPr wrap="square">
            <a:spAutoFit/>
          </a:bodyPr>
          <a:lstStyle/>
          <a:p>
            <a:pPr algn="ctr"/>
            <a:r>
              <a:rPr lang="en-GB" sz="1400" dirty="0">
                <a:solidFill>
                  <a:schemeClr val="bg2">
                    <a:lumMod val="25000"/>
                  </a:schemeClr>
                </a:solidFill>
                <a:effectLst/>
              </a:rPr>
              <a:t>Liu, M. </a:t>
            </a:r>
            <a:r>
              <a:rPr lang="en-GB" sz="1400" i="1" dirty="0">
                <a:solidFill>
                  <a:schemeClr val="bg2">
                    <a:lumMod val="25000"/>
                  </a:schemeClr>
                </a:solidFill>
                <a:effectLst/>
              </a:rPr>
              <a:t>et al.</a:t>
            </a:r>
            <a:r>
              <a:rPr lang="en-GB" sz="1400" dirty="0">
                <a:solidFill>
                  <a:schemeClr val="bg2">
                    <a:lumMod val="25000"/>
                  </a:schemeClr>
                </a:solidFill>
                <a:effectLst/>
              </a:rPr>
              <a:t> </a:t>
            </a:r>
            <a:r>
              <a:rPr lang="en-GB" sz="1400" i="1" dirty="0">
                <a:solidFill>
                  <a:schemeClr val="bg2">
                    <a:lumMod val="25000"/>
                  </a:schemeClr>
                </a:solidFill>
                <a:effectLst/>
              </a:rPr>
              <a:t>Phys. Rev. Lett.</a:t>
            </a:r>
            <a:r>
              <a:rPr lang="en-GB" sz="1400" dirty="0">
                <a:solidFill>
                  <a:schemeClr val="bg2">
                    <a:lumMod val="25000"/>
                  </a:schemeClr>
                </a:solidFill>
                <a:effectLst/>
              </a:rPr>
              <a:t> </a:t>
            </a:r>
            <a:r>
              <a:rPr lang="en-GB" sz="1400" b="1" dirty="0">
                <a:solidFill>
                  <a:schemeClr val="bg2">
                    <a:lumMod val="25000"/>
                  </a:schemeClr>
                </a:solidFill>
                <a:effectLst/>
              </a:rPr>
              <a:t>108</a:t>
            </a:r>
            <a:r>
              <a:rPr lang="en-GB" sz="1400" dirty="0">
                <a:solidFill>
                  <a:schemeClr val="bg2">
                    <a:lumMod val="25000"/>
                  </a:schemeClr>
                </a:solidFill>
                <a:effectLst/>
              </a:rPr>
              <a:t> (2012), 036805 </a:t>
            </a:r>
          </a:p>
        </p:txBody>
      </p:sp>
    </p:spTree>
    <p:extLst>
      <p:ext uri="{BB962C8B-B14F-4D97-AF65-F5344CB8AC3E}">
        <p14:creationId xmlns:p14="http://schemas.microsoft.com/office/powerpoint/2010/main" val="321358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584EC-F129-1495-F671-99A8F1F89998}"/>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3</a:t>
            </a:fld>
            <a:endParaRPr lang="en-GB"/>
          </a:p>
        </p:txBody>
      </p:sp>
      <p:sp>
        <p:nvSpPr>
          <p:cNvPr id="16" name="Espace réservé du texte 1">
            <a:extLst>
              <a:ext uri="{FF2B5EF4-FFF2-40B4-BE49-F238E27FC236}">
                <a16:creationId xmlns:a16="http://schemas.microsoft.com/office/drawing/2014/main" id="{455D0145-0CBD-2850-3C5B-6E7C9F891DFA}"/>
              </a:ext>
            </a:extLst>
          </p:cNvPr>
          <p:cNvSpPr txBox="1">
            <a:spLocks/>
          </p:cNvSpPr>
          <p:nvPr/>
        </p:nvSpPr>
        <p:spPr>
          <a:xfrm>
            <a:off x="168836" y="31075"/>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Motivation</a:t>
            </a:r>
          </a:p>
        </p:txBody>
      </p:sp>
      <p:sp>
        <p:nvSpPr>
          <p:cNvPr id="22" name="Rectangle 21">
            <a:extLst>
              <a:ext uri="{FF2B5EF4-FFF2-40B4-BE49-F238E27FC236}">
                <a16:creationId xmlns:a16="http://schemas.microsoft.com/office/drawing/2014/main" id="{61DD7474-994F-A629-916C-AB8C2C36ABF7}"/>
              </a:ext>
            </a:extLst>
          </p:cNvPr>
          <p:cNvSpPr/>
          <p:nvPr/>
        </p:nvSpPr>
        <p:spPr>
          <a:xfrm>
            <a:off x="914400" y="1314450"/>
            <a:ext cx="9525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65EBF31-CB4F-A58A-4723-B3F3D42EB9B6}"/>
              </a:ext>
            </a:extLst>
          </p:cNvPr>
          <p:cNvSpPr/>
          <p:nvPr/>
        </p:nvSpPr>
        <p:spPr>
          <a:xfrm>
            <a:off x="2350770" y="1040130"/>
            <a:ext cx="9525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19520BC-9D80-3386-FC37-D9C937D03F98}"/>
              </a:ext>
            </a:extLst>
          </p:cNvPr>
          <p:cNvPicPr>
            <a:picLocks noChangeAspect="1"/>
          </p:cNvPicPr>
          <p:nvPr/>
        </p:nvPicPr>
        <p:blipFill rotWithShape="1">
          <a:blip r:embed="rId4"/>
          <a:srcRect t="42020" b="29679"/>
          <a:stretch/>
        </p:blipFill>
        <p:spPr>
          <a:xfrm>
            <a:off x="521309" y="1147379"/>
            <a:ext cx="3333208" cy="2281621"/>
          </a:xfrm>
          <a:prstGeom prst="rect">
            <a:avLst/>
          </a:prstGeom>
          <a:ln w="28575">
            <a:solidFill>
              <a:srgbClr val="FFC000"/>
            </a:solidFill>
          </a:ln>
        </p:spPr>
      </p:pic>
      <p:sp>
        <p:nvSpPr>
          <p:cNvPr id="11" name="Right Brace 10">
            <a:extLst>
              <a:ext uri="{FF2B5EF4-FFF2-40B4-BE49-F238E27FC236}">
                <a16:creationId xmlns:a16="http://schemas.microsoft.com/office/drawing/2014/main" id="{75193274-D6CE-6962-0CE4-F20AA76A962D}"/>
              </a:ext>
            </a:extLst>
          </p:cNvPr>
          <p:cNvSpPr/>
          <p:nvPr/>
        </p:nvSpPr>
        <p:spPr>
          <a:xfrm>
            <a:off x="4010896" y="1147379"/>
            <a:ext cx="473424" cy="709229"/>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ight Brace 13">
            <a:extLst>
              <a:ext uri="{FF2B5EF4-FFF2-40B4-BE49-F238E27FC236}">
                <a16:creationId xmlns:a16="http://schemas.microsoft.com/office/drawing/2014/main" id="{7AA17D07-8D7D-810A-4CB1-D6AAFC6E2F35}"/>
              </a:ext>
            </a:extLst>
          </p:cNvPr>
          <p:cNvSpPr/>
          <p:nvPr/>
        </p:nvSpPr>
        <p:spPr>
          <a:xfrm>
            <a:off x="4010897" y="2132573"/>
            <a:ext cx="511250" cy="1108141"/>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59D65E3C-2D32-30AC-89E8-0EF2C661147A}"/>
              </a:ext>
            </a:extLst>
          </p:cNvPr>
          <p:cNvSpPr txBox="1"/>
          <p:nvPr/>
        </p:nvSpPr>
        <p:spPr>
          <a:xfrm>
            <a:off x="4522146" y="1293524"/>
            <a:ext cx="4499933" cy="400110"/>
          </a:xfrm>
          <a:prstGeom prst="rect">
            <a:avLst/>
          </a:prstGeom>
          <a:noFill/>
        </p:spPr>
        <p:txBody>
          <a:bodyPr wrap="square" rtlCol="0">
            <a:spAutoFit/>
          </a:bodyPr>
          <a:lstStyle/>
          <a:p>
            <a:r>
              <a:rPr lang="en-GB" sz="2000" dirty="0"/>
              <a:t>2D topological insulator</a:t>
            </a:r>
          </a:p>
        </p:txBody>
      </p:sp>
      <p:sp>
        <p:nvSpPr>
          <p:cNvPr id="19" name="TextBox 18">
            <a:extLst>
              <a:ext uri="{FF2B5EF4-FFF2-40B4-BE49-F238E27FC236}">
                <a16:creationId xmlns:a16="http://schemas.microsoft.com/office/drawing/2014/main" id="{A525F0DD-20BB-A27D-7959-7B4D2AA60996}"/>
              </a:ext>
            </a:extLst>
          </p:cNvPr>
          <p:cNvSpPr txBox="1"/>
          <p:nvPr/>
        </p:nvSpPr>
        <p:spPr>
          <a:xfrm>
            <a:off x="4571997" y="2501978"/>
            <a:ext cx="4499933" cy="400110"/>
          </a:xfrm>
          <a:prstGeom prst="rect">
            <a:avLst/>
          </a:prstGeom>
          <a:noFill/>
        </p:spPr>
        <p:txBody>
          <a:bodyPr wrap="square" rtlCol="0">
            <a:spAutoFit/>
          </a:bodyPr>
          <a:lstStyle/>
          <a:p>
            <a:r>
              <a:rPr lang="en-GB" sz="2000" dirty="0"/>
              <a:t>Well studied 3D topological insulator</a:t>
            </a:r>
          </a:p>
        </p:txBody>
      </p:sp>
      <p:sp>
        <p:nvSpPr>
          <p:cNvPr id="24" name="Right Brace 23">
            <a:extLst>
              <a:ext uri="{FF2B5EF4-FFF2-40B4-BE49-F238E27FC236}">
                <a16:creationId xmlns:a16="http://schemas.microsoft.com/office/drawing/2014/main" id="{1AB1AF2A-2CCB-E43E-A2E5-9D2F2F5FFD1A}"/>
              </a:ext>
            </a:extLst>
          </p:cNvPr>
          <p:cNvSpPr/>
          <p:nvPr/>
        </p:nvSpPr>
        <p:spPr>
          <a:xfrm rot="5400000">
            <a:off x="2485075" y="2626770"/>
            <a:ext cx="400112" cy="2338771"/>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D63C3E41-A471-4836-4647-88CBF41F3D52}"/>
              </a:ext>
            </a:extLst>
          </p:cNvPr>
          <p:cNvSpPr txBox="1"/>
          <p:nvPr/>
        </p:nvSpPr>
        <p:spPr>
          <a:xfrm>
            <a:off x="962025" y="3996212"/>
            <a:ext cx="3446478" cy="397638"/>
          </a:xfrm>
          <a:prstGeom prst="rect">
            <a:avLst/>
          </a:prstGeom>
          <a:noFill/>
        </p:spPr>
        <p:txBody>
          <a:bodyPr wrap="square" rtlCol="0">
            <a:spAutoFit/>
          </a:bodyPr>
          <a:lstStyle/>
          <a:p>
            <a:r>
              <a:rPr lang="en-GB" sz="2000" dirty="0"/>
              <a:t>Hosts topological surface states</a:t>
            </a:r>
          </a:p>
        </p:txBody>
      </p:sp>
      <p:sp>
        <p:nvSpPr>
          <p:cNvPr id="26" name="TextBox 25">
            <a:extLst>
              <a:ext uri="{FF2B5EF4-FFF2-40B4-BE49-F238E27FC236}">
                <a16:creationId xmlns:a16="http://schemas.microsoft.com/office/drawing/2014/main" id="{D46AC94A-4CD2-EBDA-5F53-8A5CC1A26EFD}"/>
              </a:ext>
            </a:extLst>
          </p:cNvPr>
          <p:cNvSpPr txBox="1"/>
          <p:nvPr/>
        </p:nvSpPr>
        <p:spPr>
          <a:xfrm>
            <a:off x="259629" y="4681744"/>
            <a:ext cx="8255721" cy="1015663"/>
          </a:xfrm>
          <a:prstGeom prst="rect">
            <a:avLst/>
          </a:prstGeom>
          <a:noFill/>
        </p:spPr>
        <p:txBody>
          <a:bodyPr wrap="square" rtlCol="0">
            <a:spAutoFit/>
          </a:bodyPr>
          <a:lstStyle/>
          <a:p>
            <a:pPr marL="342900" indent="-342900">
              <a:buFont typeface="Wingdings" panose="05000000000000000000" pitchFamily="2" charset="2"/>
              <a:buChar char="è"/>
            </a:pPr>
            <a:r>
              <a:rPr lang="en-GB" sz="2000" dirty="0">
                <a:sym typeface="Wingdings" panose="05000000000000000000" pitchFamily="2" charset="2"/>
              </a:rPr>
              <a:t>Unique platform to study inter-layer interactions</a:t>
            </a:r>
            <a:br>
              <a:rPr lang="en-GB" sz="2000" dirty="0">
                <a:sym typeface="Wingdings" panose="05000000000000000000" pitchFamily="2" charset="2"/>
              </a:rPr>
            </a:br>
            <a:endParaRPr lang="en-GB" sz="2000" dirty="0">
              <a:sym typeface="Wingdings" panose="05000000000000000000" pitchFamily="2" charset="2"/>
            </a:endParaRPr>
          </a:p>
          <a:p>
            <a:pPr marL="342900" indent="-342900">
              <a:buFont typeface="Wingdings" panose="05000000000000000000" pitchFamily="2" charset="2"/>
              <a:buChar char="è"/>
            </a:pPr>
            <a:r>
              <a:rPr lang="en-GB" sz="2000" dirty="0">
                <a:sym typeface="Wingdings" panose="05000000000000000000" pitchFamily="2" charset="2"/>
              </a:rPr>
              <a:t>Bi</a:t>
            </a:r>
            <a:r>
              <a:rPr lang="en-GB" sz="2000" baseline="-25000" dirty="0">
                <a:sym typeface="Wingdings" panose="05000000000000000000" pitchFamily="2" charset="2"/>
              </a:rPr>
              <a:t>2</a:t>
            </a:r>
            <a:r>
              <a:rPr lang="en-GB" sz="2000" dirty="0">
                <a:sym typeface="Wingdings" panose="05000000000000000000" pitchFamily="2" charset="2"/>
              </a:rPr>
              <a:t>Se</a:t>
            </a:r>
            <a:r>
              <a:rPr lang="en-GB" sz="2000" baseline="-25000" dirty="0">
                <a:sym typeface="Wingdings" panose="05000000000000000000" pitchFamily="2" charset="2"/>
              </a:rPr>
              <a:t>3</a:t>
            </a:r>
            <a:r>
              <a:rPr lang="en-GB" sz="2000" dirty="0">
                <a:sym typeface="Wingdings" panose="05000000000000000000" pitchFamily="2" charset="2"/>
              </a:rPr>
              <a:t> in its trivial phase can be used as a substrate for realising a Bi</a:t>
            </a:r>
            <a:r>
              <a:rPr lang="en-GB" sz="2000" baseline="-25000" dirty="0">
                <a:sym typeface="Wingdings" panose="05000000000000000000" pitchFamily="2" charset="2"/>
              </a:rPr>
              <a:t>2</a:t>
            </a:r>
            <a:r>
              <a:rPr lang="en-GB" sz="2000" dirty="0">
                <a:sym typeface="Wingdings" panose="05000000000000000000" pitchFamily="2" charset="2"/>
              </a:rPr>
              <a:t> 2D TI</a:t>
            </a:r>
            <a:endParaRPr lang="en-GB" sz="2000" dirty="0"/>
          </a:p>
        </p:txBody>
      </p:sp>
      <p:sp>
        <p:nvSpPr>
          <p:cNvPr id="28" name="TextBox 27">
            <a:extLst>
              <a:ext uri="{FF2B5EF4-FFF2-40B4-BE49-F238E27FC236}">
                <a16:creationId xmlns:a16="http://schemas.microsoft.com/office/drawing/2014/main" id="{6D09ADF3-6CD2-431E-5D36-18F2674846BC}"/>
              </a:ext>
            </a:extLst>
          </p:cNvPr>
          <p:cNvSpPr txBox="1"/>
          <p:nvPr/>
        </p:nvSpPr>
        <p:spPr>
          <a:xfrm>
            <a:off x="4247608" y="6228824"/>
            <a:ext cx="4206217" cy="523220"/>
          </a:xfrm>
          <a:prstGeom prst="rect">
            <a:avLst/>
          </a:prstGeom>
          <a:noFill/>
        </p:spPr>
        <p:txBody>
          <a:bodyPr wrap="square">
            <a:spAutoFit/>
          </a:bodyPr>
          <a:lstStyle/>
          <a:p>
            <a:r>
              <a:rPr lang="en-GB" sz="1400" dirty="0">
                <a:solidFill>
                  <a:schemeClr val="bg2">
                    <a:lumMod val="50000"/>
                  </a:schemeClr>
                </a:solidFill>
              </a:rPr>
              <a:t>Hirahara, T. et al. Phys. Rev. Lett. 107 (2011) 166801</a:t>
            </a:r>
          </a:p>
          <a:p>
            <a:r>
              <a:rPr lang="en-GB" sz="1400" dirty="0">
                <a:solidFill>
                  <a:schemeClr val="bg2">
                    <a:lumMod val="50000"/>
                  </a:schemeClr>
                </a:solidFill>
              </a:rPr>
              <a:t>Kim, S. H. et al. Phys. Rev. B 89 (2014),155436</a:t>
            </a:r>
          </a:p>
        </p:txBody>
      </p:sp>
    </p:spTree>
    <p:custDataLst>
      <p:tags r:id="rId1"/>
    </p:custDataLst>
    <p:extLst>
      <p:ext uri="{BB962C8B-B14F-4D97-AF65-F5344CB8AC3E}">
        <p14:creationId xmlns:p14="http://schemas.microsoft.com/office/powerpoint/2010/main" val="5281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p:bldP spid="19" grpId="0"/>
      <p:bldP spid="24" grpId="0" animBg="1"/>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2BB8D9-6AD5-BA01-91FF-0246E242C07E}"/>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4</a:t>
            </a:fld>
            <a:endParaRPr lang="en-GB"/>
          </a:p>
        </p:txBody>
      </p:sp>
      <p:sp>
        <p:nvSpPr>
          <p:cNvPr id="16" name="Espace réservé du texte 1">
            <a:extLst>
              <a:ext uri="{FF2B5EF4-FFF2-40B4-BE49-F238E27FC236}">
                <a16:creationId xmlns:a16="http://schemas.microsoft.com/office/drawing/2014/main" id="{455D0145-0CBD-2850-3C5B-6E7C9F891DFA}"/>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Fabrication process</a:t>
            </a:r>
          </a:p>
        </p:txBody>
      </p:sp>
      <p:sp>
        <p:nvSpPr>
          <p:cNvPr id="22" name="Rectangle 21">
            <a:extLst>
              <a:ext uri="{FF2B5EF4-FFF2-40B4-BE49-F238E27FC236}">
                <a16:creationId xmlns:a16="http://schemas.microsoft.com/office/drawing/2014/main" id="{61DD7474-994F-A629-916C-AB8C2C36ABF7}"/>
              </a:ext>
            </a:extLst>
          </p:cNvPr>
          <p:cNvSpPr/>
          <p:nvPr/>
        </p:nvSpPr>
        <p:spPr>
          <a:xfrm>
            <a:off x="914400" y="1314450"/>
            <a:ext cx="9525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65EBF31-CB4F-A58A-4723-B3F3D42EB9B6}"/>
              </a:ext>
            </a:extLst>
          </p:cNvPr>
          <p:cNvSpPr/>
          <p:nvPr/>
        </p:nvSpPr>
        <p:spPr>
          <a:xfrm>
            <a:off x="2350770" y="1040130"/>
            <a:ext cx="9525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5998FF2-216D-FCBD-B6C5-CF288FB1CC90}"/>
              </a:ext>
            </a:extLst>
          </p:cNvPr>
          <p:cNvSpPr txBox="1"/>
          <p:nvPr/>
        </p:nvSpPr>
        <p:spPr>
          <a:xfrm>
            <a:off x="6509248" y="3200513"/>
            <a:ext cx="1537166" cy="338554"/>
          </a:xfrm>
          <a:prstGeom prst="rect">
            <a:avLst/>
          </a:prstGeom>
          <a:noFill/>
        </p:spPr>
        <p:txBody>
          <a:bodyPr wrap="square" rtlCol="0">
            <a:spAutoFit/>
          </a:bodyPr>
          <a:lstStyle/>
          <a:p>
            <a:pPr algn="ctr"/>
            <a:r>
              <a:rPr lang="en-GB" sz="1600" dirty="0"/>
              <a:t>(Bi</a:t>
            </a:r>
            <a:r>
              <a:rPr lang="en-GB" sz="1600" baseline="-25000" dirty="0"/>
              <a:t>2</a:t>
            </a:r>
            <a:r>
              <a:rPr lang="en-GB" sz="1600" dirty="0"/>
              <a:t>)</a:t>
            </a:r>
            <a:r>
              <a:rPr lang="en-GB" sz="1600" baseline="-25000" dirty="0"/>
              <a:t>m</a:t>
            </a:r>
            <a:r>
              <a:rPr lang="en-GB" sz="1600" dirty="0"/>
              <a:t>(Bi</a:t>
            </a:r>
            <a:r>
              <a:rPr lang="en-GB" sz="1600" baseline="-25000" dirty="0"/>
              <a:t>2</a:t>
            </a:r>
            <a:r>
              <a:rPr lang="en-GB" sz="1600" dirty="0"/>
              <a:t>Se</a:t>
            </a:r>
            <a:r>
              <a:rPr lang="en-GB" sz="1600" baseline="-25000" dirty="0"/>
              <a:t>3</a:t>
            </a:r>
            <a:r>
              <a:rPr lang="en-GB" sz="1600" dirty="0"/>
              <a:t>)</a:t>
            </a:r>
            <a:r>
              <a:rPr lang="en-GB" sz="1600" baseline="-25000" dirty="0"/>
              <a:t>n</a:t>
            </a:r>
          </a:p>
        </p:txBody>
      </p:sp>
      <p:pic>
        <p:nvPicPr>
          <p:cNvPr id="2" name="Picture 1">
            <a:extLst>
              <a:ext uri="{FF2B5EF4-FFF2-40B4-BE49-F238E27FC236}">
                <a16:creationId xmlns:a16="http://schemas.microsoft.com/office/drawing/2014/main" id="{9F72708E-337A-9B0C-CB8A-EE45C5266097}"/>
              </a:ext>
            </a:extLst>
          </p:cNvPr>
          <p:cNvPicPr>
            <a:picLocks noChangeAspect="1"/>
          </p:cNvPicPr>
          <p:nvPr/>
        </p:nvPicPr>
        <p:blipFill rotWithShape="1">
          <a:blip r:embed="rId4"/>
          <a:srcRect l="5452" t="7327" r="17855"/>
          <a:stretch/>
        </p:blipFill>
        <p:spPr>
          <a:xfrm>
            <a:off x="6272753" y="4742469"/>
            <a:ext cx="1829358" cy="1830871"/>
          </a:xfrm>
          <a:prstGeom prst="rect">
            <a:avLst/>
          </a:prstGeom>
        </p:spPr>
      </p:pic>
      <p:pic>
        <p:nvPicPr>
          <p:cNvPr id="29" name="Picture 28">
            <a:extLst>
              <a:ext uri="{FF2B5EF4-FFF2-40B4-BE49-F238E27FC236}">
                <a16:creationId xmlns:a16="http://schemas.microsoft.com/office/drawing/2014/main" id="{1FC7BB40-41B2-6D6D-9972-B4E015FAC9FA}"/>
              </a:ext>
            </a:extLst>
          </p:cNvPr>
          <p:cNvPicPr>
            <a:picLocks noChangeAspect="1"/>
          </p:cNvPicPr>
          <p:nvPr/>
        </p:nvPicPr>
        <p:blipFill>
          <a:blip r:embed="rId5"/>
          <a:stretch>
            <a:fillRect/>
          </a:stretch>
        </p:blipFill>
        <p:spPr>
          <a:xfrm>
            <a:off x="6328451" y="3805965"/>
            <a:ext cx="1717963" cy="881390"/>
          </a:xfrm>
          <a:prstGeom prst="rect">
            <a:avLst/>
          </a:prstGeom>
        </p:spPr>
      </p:pic>
      <p:pic>
        <p:nvPicPr>
          <p:cNvPr id="31" name="Picture 30">
            <a:extLst>
              <a:ext uri="{FF2B5EF4-FFF2-40B4-BE49-F238E27FC236}">
                <a16:creationId xmlns:a16="http://schemas.microsoft.com/office/drawing/2014/main" id="{A3A91F6A-CEE5-7CAB-0ABD-DFA2081C3072}"/>
              </a:ext>
            </a:extLst>
          </p:cNvPr>
          <p:cNvPicPr>
            <a:picLocks noChangeAspect="1"/>
          </p:cNvPicPr>
          <p:nvPr/>
        </p:nvPicPr>
        <p:blipFill>
          <a:blip r:embed="rId6"/>
          <a:stretch>
            <a:fillRect/>
          </a:stretch>
        </p:blipFill>
        <p:spPr>
          <a:xfrm>
            <a:off x="6169823" y="957681"/>
            <a:ext cx="2079166" cy="2301934"/>
          </a:xfrm>
          <a:prstGeom prst="rect">
            <a:avLst/>
          </a:prstGeom>
        </p:spPr>
      </p:pic>
      <p:pic>
        <p:nvPicPr>
          <p:cNvPr id="32" name="Picture 31" descr="A picture containing clock&#10;&#10;Description automatically generated">
            <a:extLst>
              <a:ext uri="{FF2B5EF4-FFF2-40B4-BE49-F238E27FC236}">
                <a16:creationId xmlns:a16="http://schemas.microsoft.com/office/drawing/2014/main" id="{D8844004-18D5-42D3-0041-B47EA217FD5E}"/>
              </a:ext>
            </a:extLst>
          </p:cNvPr>
          <p:cNvPicPr>
            <a:picLocks noChangeAspect="1"/>
          </p:cNvPicPr>
          <p:nvPr/>
        </p:nvPicPr>
        <p:blipFill rotWithShape="1">
          <a:blip r:embed="rId7"/>
          <a:srcRect t="49777"/>
          <a:stretch/>
        </p:blipFill>
        <p:spPr>
          <a:xfrm>
            <a:off x="302268" y="4423736"/>
            <a:ext cx="2610458" cy="2257855"/>
          </a:xfrm>
          <a:prstGeom prst="rect">
            <a:avLst/>
          </a:prstGeom>
        </p:spPr>
      </p:pic>
      <p:sp>
        <p:nvSpPr>
          <p:cNvPr id="33" name="TextBox 32">
            <a:extLst>
              <a:ext uri="{FF2B5EF4-FFF2-40B4-BE49-F238E27FC236}">
                <a16:creationId xmlns:a16="http://schemas.microsoft.com/office/drawing/2014/main" id="{554F8B76-A7E1-37D9-E4CC-045BCDD37F09}"/>
              </a:ext>
            </a:extLst>
          </p:cNvPr>
          <p:cNvSpPr txBox="1"/>
          <p:nvPr/>
        </p:nvSpPr>
        <p:spPr>
          <a:xfrm>
            <a:off x="2027328" y="4700968"/>
            <a:ext cx="730981" cy="46166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FWHM = 0.1119°</a:t>
            </a:r>
            <a:endParaRPr lang="en-GB" sz="1200" dirty="0" err="1"/>
          </a:p>
        </p:txBody>
      </p:sp>
      <p:pic>
        <p:nvPicPr>
          <p:cNvPr id="34" name="Picture 33" descr="A close up of a logo&#10;&#10;Description automatically generated">
            <a:extLst>
              <a:ext uri="{FF2B5EF4-FFF2-40B4-BE49-F238E27FC236}">
                <a16:creationId xmlns:a16="http://schemas.microsoft.com/office/drawing/2014/main" id="{C8F96686-E009-B52E-ADA3-8644046BFEE1}"/>
              </a:ext>
            </a:extLst>
          </p:cNvPr>
          <p:cNvPicPr>
            <a:picLocks noChangeAspect="1"/>
          </p:cNvPicPr>
          <p:nvPr/>
        </p:nvPicPr>
        <p:blipFill>
          <a:blip r:embed="rId8"/>
          <a:stretch>
            <a:fillRect/>
          </a:stretch>
        </p:blipFill>
        <p:spPr>
          <a:xfrm>
            <a:off x="3166077" y="4525207"/>
            <a:ext cx="2610458" cy="2143421"/>
          </a:xfrm>
          <a:prstGeom prst="rect">
            <a:avLst/>
          </a:prstGeom>
        </p:spPr>
      </p:pic>
      <p:sp>
        <p:nvSpPr>
          <p:cNvPr id="37" name="TextBox 36">
            <a:extLst>
              <a:ext uri="{FF2B5EF4-FFF2-40B4-BE49-F238E27FC236}">
                <a16:creationId xmlns:a16="http://schemas.microsoft.com/office/drawing/2014/main" id="{3B1308F5-EEF5-9D1D-C507-E562E4EAECF9}"/>
              </a:ext>
            </a:extLst>
          </p:cNvPr>
          <p:cNvSpPr txBox="1"/>
          <p:nvPr/>
        </p:nvSpPr>
        <p:spPr>
          <a:xfrm>
            <a:off x="735000" y="3551000"/>
            <a:ext cx="1537166" cy="369332"/>
          </a:xfrm>
          <a:prstGeom prst="rect">
            <a:avLst/>
          </a:prstGeom>
          <a:noFill/>
        </p:spPr>
        <p:txBody>
          <a:bodyPr wrap="square" rtlCol="0">
            <a:spAutoFit/>
          </a:bodyPr>
          <a:lstStyle/>
          <a:p>
            <a:r>
              <a:rPr lang="en-GB" dirty="0"/>
              <a:t>XRD suggests</a:t>
            </a:r>
          </a:p>
        </p:txBody>
      </p:sp>
      <p:sp>
        <p:nvSpPr>
          <p:cNvPr id="39" name="TextBox 38">
            <a:extLst>
              <a:ext uri="{FF2B5EF4-FFF2-40B4-BE49-F238E27FC236}">
                <a16:creationId xmlns:a16="http://schemas.microsoft.com/office/drawing/2014/main" id="{2A0DB031-BF41-D646-5BC6-CD4CEC789E3D}"/>
              </a:ext>
            </a:extLst>
          </p:cNvPr>
          <p:cNvSpPr txBox="1"/>
          <p:nvPr/>
        </p:nvSpPr>
        <p:spPr>
          <a:xfrm>
            <a:off x="1925967" y="3552704"/>
            <a:ext cx="4596580" cy="646331"/>
          </a:xfrm>
          <a:prstGeom prst="rect">
            <a:avLst/>
          </a:prstGeom>
          <a:noFill/>
        </p:spPr>
        <p:txBody>
          <a:bodyPr wrap="square">
            <a:spAutoFit/>
          </a:bodyPr>
          <a:lstStyle/>
          <a:p>
            <a:pPr lvl="1" algn="l"/>
            <a:r>
              <a:rPr lang="en-US" sz="1800" b="1" dirty="0">
                <a:solidFill>
                  <a:schemeClr val="accent1"/>
                </a:solidFill>
              </a:rPr>
              <a:t>High crystal quality</a:t>
            </a:r>
          </a:p>
          <a:p>
            <a:pPr lvl="1" algn="l"/>
            <a:r>
              <a:rPr lang="en-US" sz="1800" b="1" dirty="0">
                <a:solidFill>
                  <a:schemeClr val="accent1"/>
                </a:solidFill>
              </a:rPr>
              <a:t>No twin formation</a:t>
            </a:r>
          </a:p>
        </p:txBody>
      </p:sp>
      <p:pic>
        <p:nvPicPr>
          <p:cNvPr id="5" name="Picture 4">
            <a:extLst>
              <a:ext uri="{FF2B5EF4-FFF2-40B4-BE49-F238E27FC236}">
                <a16:creationId xmlns:a16="http://schemas.microsoft.com/office/drawing/2014/main" id="{96428D71-F679-A0E8-E2D4-39A2293195DA}"/>
              </a:ext>
            </a:extLst>
          </p:cNvPr>
          <p:cNvPicPr>
            <a:picLocks noChangeAspect="1"/>
          </p:cNvPicPr>
          <p:nvPr/>
        </p:nvPicPr>
        <p:blipFill>
          <a:blip r:embed="rId9"/>
          <a:stretch>
            <a:fillRect/>
          </a:stretch>
        </p:blipFill>
        <p:spPr>
          <a:xfrm>
            <a:off x="4398814" y="3182647"/>
            <a:ext cx="1804652" cy="1246635"/>
          </a:xfrm>
          <a:prstGeom prst="rect">
            <a:avLst/>
          </a:prstGeom>
        </p:spPr>
      </p:pic>
      <p:sp>
        <p:nvSpPr>
          <p:cNvPr id="7" name="Rectangle 6">
            <a:extLst>
              <a:ext uri="{FF2B5EF4-FFF2-40B4-BE49-F238E27FC236}">
                <a16:creationId xmlns:a16="http://schemas.microsoft.com/office/drawing/2014/main" id="{7B6C044F-80E6-A8D2-9C04-A7CBBB99CB15}"/>
              </a:ext>
            </a:extLst>
          </p:cNvPr>
          <p:cNvSpPr/>
          <p:nvPr/>
        </p:nvSpPr>
        <p:spPr>
          <a:xfrm>
            <a:off x="4224257" y="3114989"/>
            <a:ext cx="478372" cy="385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4EFEE1D-11BF-C948-B278-0F812EB771DB}"/>
              </a:ext>
            </a:extLst>
          </p:cNvPr>
          <p:cNvSpPr txBox="1"/>
          <p:nvPr/>
        </p:nvSpPr>
        <p:spPr>
          <a:xfrm>
            <a:off x="735000" y="1326456"/>
            <a:ext cx="5070764" cy="2031325"/>
          </a:xfrm>
          <a:prstGeom prst="rect">
            <a:avLst/>
          </a:prstGeom>
          <a:noFill/>
        </p:spPr>
        <p:txBody>
          <a:bodyPr wrap="square" rtlCol="0">
            <a:spAutoFit/>
          </a:bodyPr>
          <a:lstStyle/>
          <a:p>
            <a:r>
              <a:rPr lang="en-GB" b="1" dirty="0"/>
              <a:t>Plasma-assisted molecular beam epitaxy (PA-MBE)</a:t>
            </a:r>
          </a:p>
          <a:p>
            <a:endParaRPr lang="en-GB" dirty="0"/>
          </a:p>
          <a:p>
            <a:pPr marL="285750" indent="-285750">
              <a:buFont typeface="Wingdings" panose="05000000000000000000" pitchFamily="2" charset="2"/>
              <a:buChar char="è"/>
            </a:pPr>
            <a:r>
              <a:rPr lang="en-GB" dirty="0">
                <a:sym typeface="Wingdings" panose="05000000000000000000" pitchFamily="2" charset="2"/>
              </a:rPr>
              <a:t>Introducing excess Bi atoms leads to the creation of Bi2 layers</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Hypothesis : Bi excess atoms form nucleation </a:t>
            </a:r>
            <a:r>
              <a:rPr lang="en-GB" dirty="0" err="1">
                <a:sym typeface="Wingdings" panose="05000000000000000000" pitchFamily="2" charset="2"/>
              </a:rPr>
              <a:t>centers</a:t>
            </a:r>
            <a:r>
              <a:rPr lang="en-GB" dirty="0">
                <a:sym typeface="Wingdings" panose="05000000000000000000" pitchFamily="2" charset="2"/>
              </a:rPr>
              <a:t> which reduce defect concentration</a:t>
            </a:r>
          </a:p>
        </p:txBody>
      </p:sp>
    </p:spTree>
    <p:custDataLst>
      <p:tags r:id="rId1"/>
    </p:custDataLst>
    <p:extLst>
      <p:ext uri="{BB962C8B-B14F-4D97-AF65-F5344CB8AC3E}">
        <p14:creationId xmlns:p14="http://schemas.microsoft.com/office/powerpoint/2010/main" val="282841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 presetClass="entr" presetSubtype="0" fill="hold" nodeType="withEffect">
                                  <p:stCondLst>
                                    <p:cond delay="0"/>
                                  </p:stCondLst>
                                  <p:childTnLst>
                                    <p:set>
                                      <p:cBhvr>
                                        <p:cTn id="21" dur="1" fill="hold">
                                          <p:stCondLst>
                                            <p:cond delay="0"/>
                                          </p:stCondLst>
                                        </p:cTn>
                                        <p:tgtEl>
                                          <p:spTgt spid="39">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5</a:t>
            </a:fld>
            <a:endParaRPr lang="en-GB"/>
          </a:p>
        </p:txBody>
      </p:sp>
      <p:pic>
        <p:nvPicPr>
          <p:cNvPr id="2" name="Picture 1" descr="A picture containing drawing&#10;&#10;Description automatically generated">
            <a:extLst>
              <a:ext uri="{FF2B5EF4-FFF2-40B4-BE49-F238E27FC236}">
                <a16:creationId xmlns:a16="http://schemas.microsoft.com/office/drawing/2014/main" id="{79B2CC3A-B1FD-DDCA-6915-4C433540B8C2}"/>
              </a:ext>
            </a:extLst>
          </p:cNvPr>
          <p:cNvPicPr>
            <a:picLocks noChangeAspect="1"/>
          </p:cNvPicPr>
          <p:nvPr/>
        </p:nvPicPr>
        <p:blipFill>
          <a:blip r:embed="rId4"/>
          <a:stretch>
            <a:fillRect/>
          </a:stretch>
        </p:blipFill>
        <p:spPr>
          <a:xfrm>
            <a:off x="332852" y="2265957"/>
            <a:ext cx="4938171" cy="4272956"/>
          </a:xfrm>
          <a:prstGeom prst="rect">
            <a:avLst/>
          </a:prstGeom>
        </p:spPr>
      </p:pic>
      <p:pic>
        <p:nvPicPr>
          <p:cNvPr id="7" name="Picture 6" descr="A close up of a logo&#10;&#10;Description automatically generated">
            <a:extLst>
              <a:ext uri="{FF2B5EF4-FFF2-40B4-BE49-F238E27FC236}">
                <a16:creationId xmlns:a16="http://schemas.microsoft.com/office/drawing/2014/main" id="{BC6CF894-D28E-31BC-9F94-30F7BD098E01}"/>
              </a:ext>
            </a:extLst>
          </p:cNvPr>
          <p:cNvPicPr>
            <a:picLocks noChangeAspect="1"/>
          </p:cNvPicPr>
          <p:nvPr/>
        </p:nvPicPr>
        <p:blipFill>
          <a:blip r:embed="rId5"/>
          <a:stretch>
            <a:fillRect/>
          </a:stretch>
        </p:blipFill>
        <p:spPr>
          <a:xfrm>
            <a:off x="796623" y="3340546"/>
            <a:ext cx="4474400" cy="2358456"/>
          </a:xfrm>
          <a:prstGeom prst="rect">
            <a:avLst/>
          </a:prstGeom>
        </p:spPr>
      </p:pic>
      <p:sp>
        <p:nvSpPr>
          <p:cNvPr id="9" name="TextBox 8">
            <a:extLst>
              <a:ext uri="{FF2B5EF4-FFF2-40B4-BE49-F238E27FC236}">
                <a16:creationId xmlns:a16="http://schemas.microsoft.com/office/drawing/2014/main" id="{B4766D66-769B-6DC8-F872-78F27907984A}"/>
              </a:ext>
            </a:extLst>
          </p:cNvPr>
          <p:cNvSpPr txBox="1"/>
          <p:nvPr/>
        </p:nvSpPr>
        <p:spPr>
          <a:xfrm>
            <a:off x="4457813" y="1993465"/>
            <a:ext cx="1916712" cy="1077218"/>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600" b="1" dirty="0">
                <a:solidFill>
                  <a:schemeClr val="tx1"/>
                </a:solidFill>
              </a:rPr>
              <a:t>Measured</a:t>
            </a:r>
          </a:p>
          <a:p>
            <a:pPr algn="ctr"/>
            <a:r>
              <a:rPr lang="en-GB" sz="1600" b="1" dirty="0">
                <a:solidFill>
                  <a:srgbClr val="0070C0"/>
                </a:solidFill>
              </a:rPr>
              <a:t>Bi</a:t>
            </a:r>
            <a:r>
              <a:rPr lang="en-GB" sz="1600" b="1" baseline="-25000" dirty="0">
                <a:solidFill>
                  <a:srgbClr val="0070C0"/>
                </a:solidFill>
              </a:rPr>
              <a:t>2</a:t>
            </a:r>
            <a:r>
              <a:rPr lang="en-GB" sz="1600" b="1" dirty="0">
                <a:solidFill>
                  <a:srgbClr val="0070C0"/>
                </a:solidFill>
              </a:rPr>
              <a:t>Se</a:t>
            </a:r>
            <a:r>
              <a:rPr lang="en-GB" sz="1600" b="1" baseline="-25000" dirty="0">
                <a:solidFill>
                  <a:srgbClr val="0070C0"/>
                </a:solidFill>
              </a:rPr>
              <a:t>3</a:t>
            </a:r>
          </a:p>
          <a:p>
            <a:pPr algn="ctr"/>
            <a:r>
              <a:rPr lang="en-US" sz="1600" b="1" dirty="0">
                <a:solidFill>
                  <a:srgbClr val="7030A0"/>
                </a:solidFill>
              </a:rPr>
              <a:t>Bi</a:t>
            </a:r>
            <a:r>
              <a:rPr lang="en-US" sz="1600" b="1" baseline="-25000" dirty="0">
                <a:solidFill>
                  <a:srgbClr val="7030A0"/>
                </a:solidFill>
              </a:rPr>
              <a:t>4</a:t>
            </a:r>
            <a:r>
              <a:rPr lang="en-US" sz="1600" b="1" dirty="0">
                <a:solidFill>
                  <a:srgbClr val="7030A0"/>
                </a:solidFill>
              </a:rPr>
              <a:t>Se</a:t>
            </a:r>
            <a:r>
              <a:rPr lang="en-US" sz="1600" b="1" baseline="-25000" dirty="0">
                <a:solidFill>
                  <a:srgbClr val="7030A0"/>
                </a:solidFill>
              </a:rPr>
              <a:t>3</a:t>
            </a:r>
            <a:r>
              <a:rPr lang="en-US" sz="1600" b="1" dirty="0">
                <a:solidFill>
                  <a:srgbClr val="7030A0"/>
                </a:solidFill>
              </a:rPr>
              <a:t> = (Bi</a:t>
            </a:r>
            <a:r>
              <a:rPr lang="en-US" sz="1600" b="1" baseline="-25000" dirty="0">
                <a:solidFill>
                  <a:srgbClr val="7030A0"/>
                </a:solidFill>
              </a:rPr>
              <a:t>2</a:t>
            </a:r>
            <a:r>
              <a:rPr lang="en-US" sz="1600" b="1" dirty="0">
                <a:solidFill>
                  <a:srgbClr val="7030A0"/>
                </a:solidFill>
              </a:rPr>
              <a:t>)(Bi</a:t>
            </a:r>
            <a:r>
              <a:rPr lang="en-US" sz="1600" b="1" baseline="-25000" dirty="0">
                <a:solidFill>
                  <a:srgbClr val="7030A0"/>
                </a:solidFill>
              </a:rPr>
              <a:t>2</a:t>
            </a:r>
            <a:r>
              <a:rPr lang="en-US" sz="1600" b="1" dirty="0">
                <a:solidFill>
                  <a:srgbClr val="7030A0"/>
                </a:solidFill>
              </a:rPr>
              <a:t>Se</a:t>
            </a:r>
            <a:r>
              <a:rPr lang="en-US" sz="1600" b="1" baseline="-25000" dirty="0">
                <a:solidFill>
                  <a:srgbClr val="7030A0"/>
                </a:solidFill>
              </a:rPr>
              <a:t>3</a:t>
            </a:r>
            <a:r>
              <a:rPr lang="en-US" sz="1600" b="1" dirty="0">
                <a:solidFill>
                  <a:srgbClr val="7030A0"/>
                </a:solidFill>
              </a:rPr>
              <a:t>)</a:t>
            </a:r>
          </a:p>
          <a:p>
            <a:pPr algn="ctr"/>
            <a:r>
              <a:rPr lang="en-GB" sz="1600" b="1" dirty="0" err="1">
                <a:solidFill>
                  <a:srgbClr val="FF0000"/>
                </a:solidFill>
              </a:rPr>
              <a:t>BiSe</a:t>
            </a:r>
            <a:r>
              <a:rPr lang="en-GB" sz="1600" b="1" dirty="0">
                <a:solidFill>
                  <a:srgbClr val="FF0000"/>
                </a:solidFill>
              </a:rPr>
              <a:t> = (Bi</a:t>
            </a:r>
            <a:r>
              <a:rPr lang="en-GB" sz="1600" b="1" baseline="-25000" dirty="0">
                <a:solidFill>
                  <a:srgbClr val="FF0000"/>
                </a:solidFill>
              </a:rPr>
              <a:t>2</a:t>
            </a:r>
            <a:r>
              <a:rPr lang="en-GB" sz="1600" b="1" dirty="0">
                <a:solidFill>
                  <a:srgbClr val="FF0000"/>
                </a:solidFill>
              </a:rPr>
              <a:t>)(Bi</a:t>
            </a:r>
            <a:r>
              <a:rPr lang="en-GB" sz="1600" b="1" baseline="-25000" dirty="0">
                <a:solidFill>
                  <a:srgbClr val="FF0000"/>
                </a:solidFill>
              </a:rPr>
              <a:t>2</a:t>
            </a:r>
            <a:r>
              <a:rPr lang="en-GB" sz="1600" b="1" dirty="0">
                <a:solidFill>
                  <a:srgbClr val="FF0000"/>
                </a:solidFill>
              </a:rPr>
              <a:t>Se</a:t>
            </a:r>
            <a:r>
              <a:rPr lang="en-GB" sz="1600" b="1" baseline="-25000" dirty="0">
                <a:solidFill>
                  <a:srgbClr val="FF0000"/>
                </a:solidFill>
              </a:rPr>
              <a:t>3</a:t>
            </a:r>
            <a:r>
              <a:rPr lang="en-GB" sz="1600" b="1" dirty="0">
                <a:solidFill>
                  <a:srgbClr val="FF0000"/>
                </a:solidFill>
              </a:rPr>
              <a:t>)</a:t>
            </a:r>
            <a:r>
              <a:rPr lang="en-GB" sz="1600" b="1" baseline="-25000" dirty="0">
                <a:solidFill>
                  <a:srgbClr val="FF0000"/>
                </a:solidFill>
              </a:rPr>
              <a:t>2</a:t>
            </a:r>
          </a:p>
        </p:txBody>
      </p:sp>
      <p:sp>
        <p:nvSpPr>
          <p:cNvPr id="8" name="Rectangle 7">
            <a:extLst>
              <a:ext uri="{FF2B5EF4-FFF2-40B4-BE49-F238E27FC236}">
                <a16:creationId xmlns:a16="http://schemas.microsoft.com/office/drawing/2014/main" id="{3519906B-4A1B-BFE0-94BD-942BB29B9D24}"/>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space réservé du texte 1">
            <a:extLst>
              <a:ext uri="{FF2B5EF4-FFF2-40B4-BE49-F238E27FC236}">
                <a16:creationId xmlns:a16="http://schemas.microsoft.com/office/drawing/2014/main" id="{42DF903B-01BF-7AD0-1D71-759F580594B1}"/>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Raman </a:t>
            </a:r>
            <a:r>
              <a:rPr lang="fr-BE" sz="2800" dirty="0" err="1">
                <a:solidFill>
                  <a:schemeClr val="bg1"/>
                </a:solidFill>
              </a:rPr>
              <a:t>spectrum</a:t>
            </a:r>
            <a:endParaRPr lang="fr-BE" sz="2800" dirty="0">
              <a:solidFill>
                <a:schemeClr val="bg1"/>
              </a:solidFill>
            </a:endParaRPr>
          </a:p>
        </p:txBody>
      </p:sp>
      <p:cxnSp>
        <p:nvCxnSpPr>
          <p:cNvPr id="12" name="Straight Connector 11">
            <a:extLst>
              <a:ext uri="{FF2B5EF4-FFF2-40B4-BE49-F238E27FC236}">
                <a16:creationId xmlns:a16="http://schemas.microsoft.com/office/drawing/2014/main" id="{7D0B233F-8E0D-44C0-DE59-9DF2A89A292C}"/>
              </a:ext>
            </a:extLst>
          </p:cNvPr>
          <p:cNvCxnSpPr/>
          <p:nvPr/>
        </p:nvCxnSpPr>
        <p:spPr>
          <a:xfrm flipV="1">
            <a:off x="1203876" y="2889503"/>
            <a:ext cx="0" cy="2937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3D6E0A-B6F7-E71E-AA04-C3C24E3BC6E6}"/>
              </a:ext>
            </a:extLst>
          </p:cNvPr>
          <p:cNvCxnSpPr/>
          <p:nvPr/>
        </p:nvCxnSpPr>
        <p:spPr>
          <a:xfrm flipV="1">
            <a:off x="1795188" y="2889503"/>
            <a:ext cx="0" cy="2937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3B7F48-017F-0809-961D-A80B516F350F}"/>
              </a:ext>
            </a:extLst>
          </p:cNvPr>
          <p:cNvCxnSpPr/>
          <p:nvPr/>
        </p:nvCxnSpPr>
        <p:spPr>
          <a:xfrm flipV="1">
            <a:off x="2788836" y="2889503"/>
            <a:ext cx="0" cy="2937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46325C-4A5B-1AB9-9C75-A26A38AB2D3C}"/>
              </a:ext>
            </a:extLst>
          </p:cNvPr>
          <p:cNvCxnSpPr/>
          <p:nvPr/>
        </p:nvCxnSpPr>
        <p:spPr>
          <a:xfrm flipV="1">
            <a:off x="4186951" y="2889503"/>
            <a:ext cx="0" cy="2937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AE6BBF-DC2F-8DA8-9653-DB82C753897A}"/>
              </a:ext>
            </a:extLst>
          </p:cNvPr>
          <p:cNvCxnSpPr>
            <a:cxnSpLocks/>
          </p:cNvCxnSpPr>
          <p:nvPr/>
        </p:nvCxnSpPr>
        <p:spPr>
          <a:xfrm flipV="1">
            <a:off x="1118744" y="2265957"/>
            <a:ext cx="0" cy="356135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7C936B-433A-B72F-FCA1-BE9068F96829}"/>
              </a:ext>
            </a:extLst>
          </p:cNvPr>
          <p:cNvCxnSpPr>
            <a:cxnSpLocks/>
          </p:cNvCxnSpPr>
          <p:nvPr/>
        </p:nvCxnSpPr>
        <p:spPr>
          <a:xfrm flipV="1">
            <a:off x="1746632" y="2265957"/>
            <a:ext cx="0" cy="356135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83DC0C-C607-D111-9CBD-C7DCEA506509}"/>
              </a:ext>
            </a:extLst>
          </p:cNvPr>
          <p:cNvCxnSpPr>
            <a:cxnSpLocks/>
          </p:cNvCxnSpPr>
          <p:nvPr/>
        </p:nvCxnSpPr>
        <p:spPr>
          <a:xfrm flipV="1">
            <a:off x="2392808" y="2265957"/>
            <a:ext cx="0" cy="356135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5AC665-D675-31C3-A771-F754B9658A63}"/>
              </a:ext>
            </a:extLst>
          </p:cNvPr>
          <p:cNvCxnSpPr>
            <a:cxnSpLocks/>
          </p:cNvCxnSpPr>
          <p:nvPr/>
        </p:nvCxnSpPr>
        <p:spPr>
          <a:xfrm flipV="1">
            <a:off x="3727832" y="2274654"/>
            <a:ext cx="0" cy="356135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7B9AB06-BB8C-76B4-C8F5-AE9DC1387741}"/>
              </a:ext>
            </a:extLst>
          </p:cNvPr>
          <p:cNvSpPr txBox="1"/>
          <p:nvPr/>
        </p:nvSpPr>
        <p:spPr>
          <a:xfrm>
            <a:off x="332852" y="940481"/>
            <a:ext cx="5722950" cy="646331"/>
          </a:xfrm>
          <a:prstGeom prst="rect">
            <a:avLst/>
          </a:prstGeom>
          <a:noFill/>
        </p:spPr>
        <p:txBody>
          <a:bodyPr wrap="square" rtlCol="0">
            <a:spAutoFit/>
          </a:bodyPr>
          <a:lstStyle/>
          <a:p>
            <a:r>
              <a:rPr lang="en-GB" dirty="0">
                <a:sym typeface="Wingdings" panose="05000000000000000000" pitchFamily="2" charset="2"/>
              </a:rPr>
              <a:t>Raman spectrum does correspond to simple compounds</a:t>
            </a:r>
          </a:p>
          <a:p>
            <a:r>
              <a:rPr lang="en-GB" dirty="0">
                <a:sym typeface="Wingdings" panose="05000000000000000000" pitchFamily="2" charset="2"/>
              </a:rPr>
              <a:t> Suggests a superlattice</a:t>
            </a:r>
          </a:p>
        </p:txBody>
      </p:sp>
      <p:pic>
        <p:nvPicPr>
          <p:cNvPr id="4" name="Picture 3">
            <a:extLst>
              <a:ext uri="{FF2B5EF4-FFF2-40B4-BE49-F238E27FC236}">
                <a16:creationId xmlns:a16="http://schemas.microsoft.com/office/drawing/2014/main" id="{B58B34DA-59F7-A768-09A9-EF2C3E8F42D0}"/>
              </a:ext>
            </a:extLst>
          </p:cNvPr>
          <p:cNvPicPr>
            <a:picLocks noChangeAspect="1"/>
          </p:cNvPicPr>
          <p:nvPr/>
        </p:nvPicPr>
        <p:blipFill>
          <a:blip r:embed="rId6"/>
          <a:stretch>
            <a:fillRect/>
          </a:stretch>
        </p:blipFill>
        <p:spPr>
          <a:xfrm>
            <a:off x="5491925" y="3445758"/>
            <a:ext cx="3423482" cy="2448660"/>
          </a:xfrm>
          <a:prstGeom prst="rect">
            <a:avLst/>
          </a:prstGeom>
        </p:spPr>
      </p:pic>
    </p:spTree>
    <p:custDataLst>
      <p:tags r:id="rId1"/>
    </p:custDataLst>
    <p:extLst>
      <p:ext uri="{BB962C8B-B14F-4D97-AF65-F5344CB8AC3E}">
        <p14:creationId xmlns:p14="http://schemas.microsoft.com/office/powerpoint/2010/main" val="291161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6</a:t>
            </a:fld>
            <a:endParaRPr lang="en-GB"/>
          </a:p>
        </p:txBody>
      </p:sp>
      <p:pic>
        <p:nvPicPr>
          <p:cNvPr id="8" name="Content Placeholder 6" descr="A picture containing object, honeycomb, food&#10;&#10;Description automatically generated">
            <a:extLst>
              <a:ext uri="{FF2B5EF4-FFF2-40B4-BE49-F238E27FC236}">
                <a16:creationId xmlns:a16="http://schemas.microsoft.com/office/drawing/2014/main" id="{D6EF429C-E96D-B544-05F2-DB4A0A245C1C}"/>
              </a:ext>
            </a:extLst>
          </p:cNvPr>
          <p:cNvPicPr>
            <a:picLocks noChangeAspect="1"/>
          </p:cNvPicPr>
          <p:nvPr/>
        </p:nvPicPr>
        <p:blipFill rotWithShape="1">
          <a:blip r:embed="rId4"/>
          <a:srcRect l="13299" r="11514"/>
          <a:stretch/>
        </p:blipFill>
        <p:spPr>
          <a:xfrm>
            <a:off x="1040677" y="1981446"/>
            <a:ext cx="3442833" cy="3435586"/>
          </a:xfrm>
          <a:prstGeom prst="rect">
            <a:avLst/>
          </a:prstGeom>
        </p:spPr>
      </p:pic>
      <p:pic>
        <p:nvPicPr>
          <p:cNvPr id="10" name="Picture 9" descr="A picture containing photo, food, sitting, table&#10;&#10;Description automatically generated">
            <a:extLst>
              <a:ext uri="{FF2B5EF4-FFF2-40B4-BE49-F238E27FC236}">
                <a16:creationId xmlns:a16="http://schemas.microsoft.com/office/drawing/2014/main" id="{4BF551E4-0824-46CB-2C19-3A7CD9A20254}"/>
              </a:ext>
            </a:extLst>
          </p:cNvPr>
          <p:cNvPicPr>
            <a:picLocks noChangeAspect="1"/>
          </p:cNvPicPr>
          <p:nvPr/>
        </p:nvPicPr>
        <p:blipFill rotWithShape="1">
          <a:blip r:embed="rId5"/>
          <a:srcRect l="14681" t="8940" r="24329" b="12062"/>
          <a:stretch/>
        </p:blipFill>
        <p:spPr>
          <a:xfrm>
            <a:off x="5865413" y="912106"/>
            <a:ext cx="2891283" cy="2809817"/>
          </a:xfrm>
          <a:prstGeom prst="rect">
            <a:avLst/>
          </a:prstGeom>
          <a:ln w="28575">
            <a:solidFill>
              <a:srgbClr val="FF0000"/>
            </a:solidFill>
          </a:ln>
        </p:spPr>
      </p:pic>
      <p:cxnSp>
        <p:nvCxnSpPr>
          <p:cNvPr id="11" name="Straight Connector 10">
            <a:extLst>
              <a:ext uri="{FF2B5EF4-FFF2-40B4-BE49-F238E27FC236}">
                <a16:creationId xmlns:a16="http://schemas.microsoft.com/office/drawing/2014/main" id="{E86B223F-F4ED-17E4-6D6E-13271B661D45}"/>
              </a:ext>
            </a:extLst>
          </p:cNvPr>
          <p:cNvCxnSpPr>
            <a:cxnSpLocks/>
          </p:cNvCxnSpPr>
          <p:nvPr/>
        </p:nvCxnSpPr>
        <p:spPr>
          <a:xfrm>
            <a:off x="5909654" y="2126394"/>
            <a:ext cx="2802800" cy="0"/>
          </a:xfrm>
          <a:prstGeom prst="line">
            <a:avLst/>
          </a:prstGeom>
          <a:ln w="2857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744F82DB-7C2F-6529-1254-04727B742F64}"/>
              </a:ext>
            </a:extLst>
          </p:cNvPr>
          <p:cNvPicPr>
            <a:picLocks noChangeAspect="1"/>
          </p:cNvPicPr>
          <p:nvPr/>
        </p:nvPicPr>
        <p:blipFill>
          <a:blip r:embed="rId6"/>
          <a:srcRect/>
          <a:stretch/>
        </p:blipFill>
        <p:spPr>
          <a:xfrm>
            <a:off x="5865413" y="3948765"/>
            <a:ext cx="2802800" cy="2407586"/>
          </a:xfrm>
          <a:prstGeom prst="rect">
            <a:avLst/>
          </a:prstGeom>
          <a:ln w="28575">
            <a:solidFill>
              <a:srgbClr val="0070C0"/>
            </a:solidFill>
          </a:ln>
        </p:spPr>
      </p:pic>
      <p:sp>
        <p:nvSpPr>
          <p:cNvPr id="2" name="TextBox 1">
            <a:extLst>
              <a:ext uri="{FF2B5EF4-FFF2-40B4-BE49-F238E27FC236}">
                <a16:creationId xmlns:a16="http://schemas.microsoft.com/office/drawing/2014/main" id="{85CB5F8A-0F45-CC88-1542-F8A32630AB4C}"/>
              </a:ext>
            </a:extLst>
          </p:cNvPr>
          <p:cNvSpPr txBox="1"/>
          <p:nvPr/>
        </p:nvSpPr>
        <p:spPr>
          <a:xfrm>
            <a:off x="1572009" y="5493030"/>
            <a:ext cx="1928234" cy="400110"/>
          </a:xfrm>
          <a:prstGeom prst="rect">
            <a:avLst/>
          </a:prstGeom>
          <a:noFill/>
          <a:ln w="38100">
            <a:solidFill>
              <a:srgbClr val="FF0000"/>
            </a:solidFill>
          </a:ln>
        </p:spPr>
        <p:txBody>
          <a:bodyPr wrap="square" rtlCol="0">
            <a:spAutoFit/>
          </a:bodyPr>
          <a:lstStyle/>
          <a:p>
            <a:r>
              <a:rPr lang="en-GB" sz="2000" dirty="0">
                <a:sym typeface="Wingdings" panose="05000000000000000000" pitchFamily="2" charset="2"/>
              </a:rPr>
              <a:t> (Bi</a:t>
            </a:r>
            <a:r>
              <a:rPr lang="en-GB" sz="2000" baseline="-25000" dirty="0">
                <a:sym typeface="Wingdings" panose="05000000000000000000" pitchFamily="2" charset="2"/>
              </a:rPr>
              <a:t>2</a:t>
            </a:r>
            <a:r>
              <a:rPr lang="en-GB" sz="2000" dirty="0">
                <a:sym typeface="Wingdings" panose="05000000000000000000" pitchFamily="2" charset="2"/>
              </a:rPr>
              <a:t>)</a:t>
            </a:r>
            <a:r>
              <a:rPr lang="en-GB" sz="2000" baseline="-25000" dirty="0">
                <a:sym typeface="Wingdings" panose="05000000000000000000" pitchFamily="2" charset="2"/>
              </a:rPr>
              <a:t>5</a:t>
            </a:r>
            <a:r>
              <a:rPr lang="en-GB" sz="2000" dirty="0">
                <a:sym typeface="Wingdings" panose="05000000000000000000" pitchFamily="2" charset="2"/>
              </a:rPr>
              <a:t>(Bi</a:t>
            </a:r>
            <a:r>
              <a:rPr lang="en-GB" sz="2000" baseline="-25000" dirty="0">
                <a:sym typeface="Wingdings" panose="05000000000000000000" pitchFamily="2" charset="2"/>
              </a:rPr>
              <a:t>2</a:t>
            </a:r>
            <a:r>
              <a:rPr lang="en-GB" sz="2000" dirty="0">
                <a:sym typeface="Wingdings" panose="05000000000000000000" pitchFamily="2" charset="2"/>
              </a:rPr>
              <a:t>Se</a:t>
            </a:r>
            <a:r>
              <a:rPr lang="en-GB" sz="2000" baseline="-25000" dirty="0">
                <a:sym typeface="Wingdings" panose="05000000000000000000" pitchFamily="2" charset="2"/>
              </a:rPr>
              <a:t>3</a:t>
            </a:r>
            <a:r>
              <a:rPr lang="en-GB" sz="2000" dirty="0">
                <a:sym typeface="Wingdings" panose="05000000000000000000" pitchFamily="2" charset="2"/>
              </a:rPr>
              <a:t>)</a:t>
            </a:r>
            <a:r>
              <a:rPr lang="en-GB" sz="2000" baseline="-25000" dirty="0">
                <a:sym typeface="Wingdings" panose="05000000000000000000" pitchFamily="2" charset="2"/>
              </a:rPr>
              <a:t>7</a:t>
            </a:r>
            <a:endParaRPr lang="en-GB" sz="2000" baseline="-25000" dirty="0"/>
          </a:p>
        </p:txBody>
      </p:sp>
      <p:sp>
        <p:nvSpPr>
          <p:cNvPr id="3" name="Rectangle 2">
            <a:extLst>
              <a:ext uri="{FF2B5EF4-FFF2-40B4-BE49-F238E27FC236}">
                <a16:creationId xmlns:a16="http://schemas.microsoft.com/office/drawing/2014/main" id="{00B5F481-4479-2109-2885-FDA4C3B8242C}"/>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texte 1">
            <a:extLst>
              <a:ext uri="{FF2B5EF4-FFF2-40B4-BE49-F238E27FC236}">
                <a16:creationId xmlns:a16="http://schemas.microsoft.com/office/drawing/2014/main" id="{00C3F38E-5D19-3A59-7922-86D6C1AAD667}"/>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err="1">
                <a:solidFill>
                  <a:schemeClr val="bg1"/>
                </a:solidFill>
              </a:rPr>
              <a:t>Superlattice</a:t>
            </a:r>
            <a:endParaRPr lang="fr-BE" sz="2800" dirty="0">
              <a:solidFill>
                <a:schemeClr val="bg1"/>
              </a:solidFill>
            </a:endParaRPr>
          </a:p>
        </p:txBody>
      </p:sp>
      <p:sp>
        <p:nvSpPr>
          <p:cNvPr id="12" name="TextBox 11">
            <a:extLst>
              <a:ext uri="{FF2B5EF4-FFF2-40B4-BE49-F238E27FC236}">
                <a16:creationId xmlns:a16="http://schemas.microsoft.com/office/drawing/2014/main" id="{1E8601D4-1649-6143-1CD6-78E7F349771C}"/>
              </a:ext>
            </a:extLst>
          </p:cNvPr>
          <p:cNvSpPr txBox="1"/>
          <p:nvPr/>
        </p:nvSpPr>
        <p:spPr>
          <a:xfrm>
            <a:off x="88518" y="6277303"/>
            <a:ext cx="4596580" cy="523220"/>
          </a:xfrm>
          <a:prstGeom prst="rect">
            <a:avLst/>
          </a:prstGeom>
          <a:noFill/>
        </p:spPr>
        <p:txBody>
          <a:bodyPr wrap="square">
            <a:spAutoFit/>
          </a:bodyPr>
          <a:lstStyle/>
          <a:p>
            <a:r>
              <a:rPr lang="en-GB" sz="1400" dirty="0">
                <a:solidFill>
                  <a:schemeClr val="bg2">
                    <a:lumMod val="25000"/>
                  </a:schemeClr>
                </a:solidFill>
                <a:effectLst/>
              </a:rPr>
              <a:t>Jia, G., Wang, X., Li, Q. &amp; Yao, J. </a:t>
            </a:r>
            <a:r>
              <a:rPr lang="en-GB" sz="1400" i="1" dirty="0">
                <a:solidFill>
                  <a:schemeClr val="bg2">
                    <a:lumMod val="25000"/>
                  </a:schemeClr>
                </a:solidFill>
                <a:effectLst/>
              </a:rPr>
              <a:t>Superlattices and Microstructures</a:t>
            </a:r>
            <a:r>
              <a:rPr lang="en-GB" sz="1400" dirty="0">
                <a:solidFill>
                  <a:schemeClr val="bg2">
                    <a:lumMod val="25000"/>
                  </a:schemeClr>
                </a:solidFill>
                <a:effectLst/>
              </a:rPr>
              <a:t> </a:t>
            </a:r>
            <a:r>
              <a:rPr lang="en-GB" sz="1400" b="1" dirty="0">
                <a:solidFill>
                  <a:schemeClr val="bg2">
                    <a:lumMod val="25000"/>
                  </a:schemeClr>
                </a:solidFill>
                <a:effectLst/>
              </a:rPr>
              <a:t>66</a:t>
            </a:r>
            <a:r>
              <a:rPr lang="en-GB" sz="1400" dirty="0">
                <a:solidFill>
                  <a:schemeClr val="bg2">
                    <a:lumMod val="25000"/>
                  </a:schemeClr>
                </a:solidFill>
                <a:effectLst/>
              </a:rPr>
              <a:t>, (2014), 33–38</a:t>
            </a:r>
          </a:p>
        </p:txBody>
      </p:sp>
      <p:sp>
        <p:nvSpPr>
          <p:cNvPr id="13" name="TextBox 12">
            <a:extLst>
              <a:ext uri="{FF2B5EF4-FFF2-40B4-BE49-F238E27FC236}">
                <a16:creationId xmlns:a16="http://schemas.microsoft.com/office/drawing/2014/main" id="{8FD31AC0-218C-0243-A79D-9E03F36EF716}"/>
              </a:ext>
            </a:extLst>
          </p:cNvPr>
          <p:cNvSpPr txBox="1"/>
          <p:nvPr/>
        </p:nvSpPr>
        <p:spPr>
          <a:xfrm>
            <a:off x="312620" y="912106"/>
            <a:ext cx="5364438" cy="923330"/>
          </a:xfrm>
          <a:prstGeom prst="rect">
            <a:avLst/>
          </a:prstGeom>
          <a:noFill/>
        </p:spPr>
        <p:txBody>
          <a:bodyPr wrap="square" rtlCol="0">
            <a:spAutoFit/>
          </a:bodyPr>
          <a:lstStyle/>
          <a:p>
            <a:pPr marL="285750" indent="-285750">
              <a:buFont typeface="Wingdings" panose="05000000000000000000" pitchFamily="2" charset="2"/>
              <a:buChar char="è"/>
            </a:pPr>
            <a:r>
              <a:rPr lang="en-GB" dirty="0">
                <a:sym typeface="Wingdings" panose="05000000000000000000" pitchFamily="2" charset="2"/>
              </a:rPr>
              <a:t>Typical Bi-Se triangular growth pattern</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Thickness patterns gives the superlattice periodicity</a:t>
            </a:r>
          </a:p>
        </p:txBody>
      </p:sp>
      <p:sp>
        <p:nvSpPr>
          <p:cNvPr id="15" name="Rectangle 14">
            <a:extLst>
              <a:ext uri="{FF2B5EF4-FFF2-40B4-BE49-F238E27FC236}">
                <a16:creationId xmlns:a16="http://schemas.microsoft.com/office/drawing/2014/main" id="{B77D92DC-5FC3-4721-9963-F75CE4CFD887}"/>
              </a:ext>
            </a:extLst>
          </p:cNvPr>
          <p:cNvSpPr/>
          <p:nvPr/>
        </p:nvSpPr>
        <p:spPr>
          <a:xfrm>
            <a:off x="2084439" y="2438400"/>
            <a:ext cx="589935" cy="619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4D0798F7-3393-53C2-4EC8-EBB7DB27E892}"/>
              </a:ext>
            </a:extLst>
          </p:cNvPr>
          <p:cNvCxnSpPr>
            <a:cxnSpLocks/>
            <a:stCxn id="15" idx="3"/>
            <a:endCxn id="10" idx="1"/>
          </p:cNvCxnSpPr>
          <p:nvPr/>
        </p:nvCxnSpPr>
        <p:spPr>
          <a:xfrm flipV="1">
            <a:off x="2674374" y="2317015"/>
            <a:ext cx="3191039" cy="4311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952455E-77E0-FAF4-5454-606E73CA1672}"/>
              </a:ext>
            </a:extLst>
          </p:cNvPr>
          <p:cNvSpPr txBox="1"/>
          <p:nvPr/>
        </p:nvSpPr>
        <p:spPr>
          <a:xfrm>
            <a:off x="88518" y="5990538"/>
            <a:ext cx="4149185" cy="307777"/>
          </a:xfrm>
          <a:prstGeom prst="rect">
            <a:avLst/>
          </a:prstGeom>
          <a:noFill/>
        </p:spPr>
        <p:txBody>
          <a:bodyPr wrap="square">
            <a:spAutoFit/>
          </a:bodyPr>
          <a:lstStyle/>
          <a:p>
            <a:r>
              <a:rPr lang="en-GB" sz="1400" dirty="0" err="1">
                <a:solidFill>
                  <a:schemeClr val="bg2">
                    <a:lumMod val="25000"/>
                  </a:schemeClr>
                </a:solidFill>
                <a:effectLst/>
              </a:rPr>
              <a:t>Springholz</a:t>
            </a:r>
            <a:r>
              <a:rPr lang="en-GB" sz="1400" dirty="0">
                <a:solidFill>
                  <a:schemeClr val="bg2">
                    <a:lumMod val="25000"/>
                  </a:schemeClr>
                </a:solidFill>
                <a:effectLst/>
              </a:rPr>
              <a:t>, G. </a:t>
            </a:r>
            <a:r>
              <a:rPr lang="en-GB" sz="1400" i="1" dirty="0">
                <a:solidFill>
                  <a:schemeClr val="bg2">
                    <a:lumMod val="25000"/>
                  </a:schemeClr>
                </a:solidFill>
                <a:effectLst/>
              </a:rPr>
              <a:t>et al.</a:t>
            </a:r>
            <a:r>
              <a:rPr lang="en-GB" sz="1400" dirty="0">
                <a:solidFill>
                  <a:schemeClr val="bg2">
                    <a:lumMod val="25000"/>
                  </a:schemeClr>
                </a:solidFill>
                <a:effectLst/>
              </a:rPr>
              <a:t> </a:t>
            </a:r>
            <a:r>
              <a:rPr lang="en-GB" sz="1400" i="1" dirty="0">
                <a:solidFill>
                  <a:schemeClr val="bg2">
                    <a:lumMod val="25000"/>
                  </a:schemeClr>
                </a:solidFill>
                <a:effectLst/>
              </a:rPr>
              <a:t>Phys. Rev. Mater.</a:t>
            </a:r>
            <a:r>
              <a:rPr lang="en-GB" sz="1400" dirty="0">
                <a:solidFill>
                  <a:schemeClr val="bg2">
                    <a:lumMod val="25000"/>
                  </a:schemeClr>
                </a:solidFill>
                <a:effectLst/>
              </a:rPr>
              <a:t> </a:t>
            </a:r>
            <a:r>
              <a:rPr lang="en-GB" sz="1400" b="1" dirty="0">
                <a:solidFill>
                  <a:schemeClr val="bg2">
                    <a:lumMod val="25000"/>
                  </a:schemeClr>
                </a:solidFill>
                <a:effectLst/>
              </a:rPr>
              <a:t>2</a:t>
            </a:r>
            <a:r>
              <a:rPr lang="en-GB" sz="1400" dirty="0">
                <a:solidFill>
                  <a:schemeClr val="bg2">
                    <a:lumMod val="25000"/>
                  </a:schemeClr>
                </a:solidFill>
                <a:effectLst/>
              </a:rPr>
              <a:t>, (2018) 054202 </a:t>
            </a:r>
          </a:p>
        </p:txBody>
      </p:sp>
    </p:spTree>
    <p:custDataLst>
      <p:tags r:id="rId1"/>
    </p:custDataLst>
    <p:extLst>
      <p:ext uri="{BB962C8B-B14F-4D97-AF65-F5344CB8AC3E}">
        <p14:creationId xmlns:p14="http://schemas.microsoft.com/office/powerpoint/2010/main" val="42295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CC7537-9CE3-D90C-6BD9-C0A2F11E7F38}"/>
              </a:ext>
            </a:extLst>
          </p:cNvPr>
          <p:cNvSpPr/>
          <p:nvPr/>
        </p:nvSpPr>
        <p:spPr>
          <a:xfrm>
            <a:off x="7989714"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C4584EC-F129-1495-F671-99A8F1F89998}"/>
              </a:ext>
            </a:extLst>
          </p:cNvPr>
          <p:cNvSpPr/>
          <p:nvPr/>
        </p:nvSpPr>
        <p:spPr>
          <a:xfrm>
            <a:off x="573958" y="0"/>
            <a:ext cx="69809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916E842-46A6-8D57-08A0-BCBE93F91A9B}"/>
              </a:ext>
            </a:extLst>
          </p:cNvPr>
          <p:cNvSpPr/>
          <p:nvPr/>
        </p:nvSpPr>
        <p:spPr>
          <a:xfrm>
            <a:off x="0" y="237282"/>
            <a:ext cx="9144000" cy="21098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7</a:t>
            </a:fld>
            <a:endParaRPr lang="en-GB"/>
          </a:p>
        </p:txBody>
      </p:sp>
      <p:sp>
        <p:nvSpPr>
          <p:cNvPr id="17" name="Rectangle 16">
            <a:extLst>
              <a:ext uri="{FF2B5EF4-FFF2-40B4-BE49-F238E27FC236}">
                <a16:creationId xmlns:a16="http://schemas.microsoft.com/office/drawing/2014/main" id="{4633F95D-5C2C-020E-0EEF-690812D08DD3}"/>
              </a:ext>
            </a:extLst>
          </p:cNvPr>
          <p:cNvSpPr/>
          <p:nvPr/>
        </p:nvSpPr>
        <p:spPr>
          <a:xfrm>
            <a:off x="0" y="6393189"/>
            <a:ext cx="9144000" cy="22753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395F34F-925E-30B8-32A5-D739A40DB323}"/>
              </a:ext>
            </a:extLst>
          </p:cNvPr>
          <p:cNvSpPr txBox="1"/>
          <p:nvPr/>
        </p:nvSpPr>
        <p:spPr>
          <a:xfrm>
            <a:off x="2603348" y="2338686"/>
            <a:ext cx="3937303" cy="1569660"/>
          </a:xfrm>
          <a:prstGeom prst="rect">
            <a:avLst/>
          </a:prstGeom>
          <a:noFill/>
        </p:spPr>
        <p:txBody>
          <a:bodyPr wrap="square" rtlCol="0">
            <a:spAutoFit/>
          </a:bodyPr>
          <a:lstStyle/>
          <a:p>
            <a:pPr algn="ctr"/>
            <a:r>
              <a:rPr lang="en-GB" sz="3200" dirty="0"/>
              <a:t>Magnetotransport measurement on (Bi</a:t>
            </a:r>
            <a:r>
              <a:rPr lang="en-GB" sz="3200" baseline="-25000" dirty="0"/>
              <a:t>2</a:t>
            </a:r>
            <a:r>
              <a:rPr lang="en-GB" sz="3200" dirty="0"/>
              <a:t>)</a:t>
            </a:r>
            <a:r>
              <a:rPr lang="en-GB" sz="3200" baseline="-25000" dirty="0"/>
              <a:t>5</a:t>
            </a:r>
            <a:r>
              <a:rPr lang="en-GB" sz="3200" dirty="0"/>
              <a:t>(Bi</a:t>
            </a:r>
            <a:r>
              <a:rPr lang="en-GB" sz="3200" baseline="-25000" dirty="0"/>
              <a:t>2</a:t>
            </a:r>
            <a:r>
              <a:rPr lang="en-GB" sz="3200" dirty="0"/>
              <a:t>Se</a:t>
            </a:r>
            <a:r>
              <a:rPr lang="en-GB" sz="3200" baseline="-25000" dirty="0"/>
              <a:t>3</a:t>
            </a:r>
            <a:r>
              <a:rPr lang="en-GB" sz="3200" dirty="0"/>
              <a:t>)</a:t>
            </a:r>
            <a:r>
              <a:rPr lang="en-GB" sz="3200" baseline="-25000" dirty="0"/>
              <a:t>7</a:t>
            </a:r>
          </a:p>
        </p:txBody>
      </p:sp>
    </p:spTree>
    <p:extLst>
      <p:ext uri="{BB962C8B-B14F-4D97-AF65-F5344CB8AC3E}">
        <p14:creationId xmlns:p14="http://schemas.microsoft.com/office/powerpoint/2010/main" val="242450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5">
            <a:extLst>
              <a:ext uri="{FF2B5EF4-FFF2-40B4-BE49-F238E27FC236}">
                <a16:creationId xmlns:a16="http://schemas.microsoft.com/office/drawing/2014/main" id="{E0F8F3C8-9E6E-B587-F0CA-996A3972635E}"/>
              </a:ext>
            </a:extLst>
          </p:cNvPr>
          <p:cNvPicPr>
            <a:picLocks noChangeAspect="1"/>
          </p:cNvPicPr>
          <p:nvPr/>
        </p:nvPicPr>
        <p:blipFill rotWithShape="1">
          <a:blip r:embed="rId4"/>
          <a:srcRect l="12112" t="-2256" b="17058"/>
          <a:stretch/>
        </p:blipFill>
        <p:spPr>
          <a:xfrm>
            <a:off x="1238629" y="3738704"/>
            <a:ext cx="3469774" cy="2267709"/>
          </a:xfrm>
          <a:prstGeom prst="rect">
            <a:avLst/>
          </a:prstGeom>
        </p:spPr>
      </p:pic>
      <p:pic>
        <p:nvPicPr>
          <p:cNvPr id="20" name="Content Placeholder 5">
            <a:extLst>
              <a:ext uri="{FF2B5EF4-FFF2-40B4-BE49-F238E27FC236}">
                <a16:creationId xmlns:a16="http://schemas.microsoft.com/office/drawing/2014/main" id="{0241FF2E-3956-0A7E-5AD5-B5403B142780}"/>
              </a:ext>
            </a:extLst>
          </p:cNvPr>
          <p:cNvPicPr>
            <a:picLocks noChangeAspect="1"/>
          </p:cNvPicPr>
          <p:nvPr/>
        </p:nvPicPr>
        <p:blipFill rotWithShape="1">
          <a:blip r:embed="rId4"/>
          <a:srcRect l="12112" t="58237" b="1"/>
          <a:stretch/>
        </p:blipFill>
        <p:spPr>
          <a:xfrm>
            <a:off x="1238629" y="5026959"/>
            <a:ext cx="3469774" cy="1111582"/>
          </a:xfrm>
          <a:prstGeom prst="rect">
            <a:avLst/>
          </a:prstGeom>
        </p:spPr>
      </p:pic>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8</a:t>
            </a:fld>
            <a:endParaRPr lang="en-GB"/>
          </a:p>
        </p:txBody>
      </p:sp>
      <p:pic>
        <p:nvPicPr>
          <p:cNvPr id="66" name="Content Placeholder 5">
            <a:extLst>
              <a:ext uri="{FF2B5EF4-FFF2-40B4-BE49-F238E27FC236}">
                <a16:creationId xmlns:a16="http://schemas.microsoft.com/office/drawing/2014/main" id="{61F4E62A-27F0-B46A-44E5-0FD7F4A4805F}"/>
              </a:ext>
            </a:extLst>
          </p:cNvPr>
          <p:cNvPicPr>
            <a:picLocks noChangeAspect="1"/>
          </p:cNvPicPr>
          <p:nvPr/>
        </p:nvPicPr>
        <p:blipFill>
          <a:blip r:embed="rId4"/>
          <a:stretch>
            <a:fillRect/>
          </a:stretch>
        </p:blipFill>
        <p:spPr>
          <a:xfrm>
            <a:off x="760460" y="1000208"/>
            <a:ext cx="3947943" cy="2661646"/>
          </a:xfrm>
          <a:prstGeom prst="rect">
            <a:avLst/>
          </a:prstGeom>
        </p:spPr>
      </p:pic>
      <p:cxnSp>
        <p:nvCxnSpPr>
          <p:cNvPr id="67" name="Gerade Verbindung mit Pfeil 6">
            <a:extLst>
              <a:ext uri="{FF2B5EF4-FFF2-40B4-BE49-F238E27FC236}">
                <a16:creationId xmlns:a16="http://schemas.microsoft.com/office/drawing/2014/main" id="{711622A5-137A-EBED-34BA-D9403FF68653}"/>
              </a:ext>
            </a:extLst>
          </p:cNvPr>
          <p:cNvCxnSpPr>
            <a:cxnSpLocks/>
          </p:cNvCxnSpPr>
          <p:nvPr/>
        </p:nvCxnSpPr>
        <p:spPr>
          <a:xfrm>
            <a:off x="2926307" y="2061552"/>
            <a:ext cx="0" cy="97867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sp>
        <p:nvSpPr>
          <p:cNvPr id="68" name="Rechteck 7">
            <a:extLst>
              <a:ext uri="{FF2B5EF4-FFF2-40B4-BE49-F238E27FC236}">
                <a16:creationId xmlns:a16="http://schemas.microsoft.com/office/drawing/2014/main" id="{7BC47613-9B8B-32B2-ED5A-65DC9BEC8DE2}"/>
              </a:ext>
            </a:extLst>
          </p:cNvPr>
          <p:cNvSpPr/>
          <p:nvPr/>
        </p:nvSpPr>
        <p:spPr>
          <a:xfrm>
            <a:off x="3011958" y="2447093"/>
            <a:ext cx="1560042" cy="461665"/>
          </a:xfrm>
          <a:prstGeom prst="rect">
            <a:avLst/>
          </a:prstGeom>
          <a:effectLst>
            <a:outerShdw blurRad="50800" dist="38100" dir="2700000" algn="tl" rotWithShape="0">
              <a:prstClr val="black">
                <a:alpha val="40000"/>
              </a:prstClr>
            </a:outerShdw>
          </a:effectLst>
        </p:spPr>
        <p:txBody>
          <a:bodyPr wrap="none">
            <a:spAutoFit/>
          </a:bodyPr>
          <a:lstStyle/>
          <a:p>
            <a:pPr algn="ctr"/>
            <a:r>
              <a:rPr lang="fr-CH" altLang="en-US" sz="1200" b="1" dirty="0">
                <a:solidFill>
                  <a:srgbClr val="C00000"/>
                </a:solidFill>
              </a:rPr>
              <a:t>Correction to </a:t>
            </a:r>
          </a:p>
          <a:p>
            <a:pPr algn="ctr"/>
            <a:r>
              <a:rPr lang="fr-CH" altLang="en-US" sz="1200" b="1" dirty="0" err="1">
                <a:solidFill>
                  <a:srgbClr val="C00000"/>
                </a:solidFill>
              </a:rPr>
              <a:t>classical</a:t>
            </a:r>
            <a:r>
              <a:rPr lang="fr-CH" altLang="en-US" sz="1200" b="1" dirty="0">
                <a:solidFill>
                  <a:srgbClr val="C00000"/>
                </a:solidFill>
              </a:rPr>
              <a:t> Resistance</a:t>
            </a:r>
            <a:endParaRPr lang="de-DE" sz="1200" b="1" dirty="0">
              <a:solidFill>
                <a:srgbClr val="C00000"/>
              </a:solidFill>
            </a:endParaRPr>
          </a:p>
        </p:txBody>
      </p:sp>
      <p:sp>
        <p:nvSpPr>
          <p:cNvPr id="69" name="Freeform: Shape 68">
            <a:extLst>
              <a:ext uri="{FF2B5EF4-FFF2-40B4-BE49-F238E27FC236}">
                <a16:creationId xmlns:a16="http://schemas.microsoft.com/office/drawing/2014/main" id="{3D4FDDD9-F5F0-4986-128E-69BCEF32100A}"/>
              </a:ext>
            </a:extLst>
          </p:cNvPr>
          <p:cNvSpPr/>
          <p:nvPr/>
        </p:nvSpPr>
        <p:spPr>
          <a:xfrm>
            <a:off x="1391029" y="1196248"/>
            <a:ext cx="3063685" cy="855463"/>
          </a:xfrm>
          <a:custGeom>
            <a:avLst/>
            <a:gdLst>
              <a:gd name="connsiteX0" fmla="*/ 0 w 3461657"/>
              <a:gd name="connsiteY0" fmla="*/ 0 h 827326"/>
              <a:gd name="connsiteX1" fmla="*/ 1734457 w 3461657"/>
              <a:gd name="connsiteY1" fmla="*/ 827314 h 827326"/>
              <a:gd name="connsiteX2" fmla="*/ 3461657 w 3461657"/>
              <a:gd name="connsiteY2" fmla="*/ 21771 h 827326"/>
              <a:gd name="connsiteX3" fmla="*/ 3461657 w 3461657"/>
              <a:gd name="connsiteY3" fmla="*/ 21771 h 827326"/>
              <a:gd name="connsiteX0" fmla="*/ 0 w 3727471"/>
              <a:gd name="connsiteY0" fmla="*/ 983006 h 1157365"/>
              <a:gd name="connsiteX1" fmla="*/ 2000271 w 3727471"/>
              <a:gd name="connsiteY1" fmla="*/ 805543 h 1157365"/>
              <a:gd name="connsiteX2" fmla="*/ 3727471 w 3727471"/>
              <a:gd name="connsiteY2" fmla="*/ 0 h 1157365"/>
              <a:gd name="connsiteX3" fmla="*/ 3727471 w 3727471"/>
              <a:gd name="connsiteY3" fmla="*/ 0 h 1157365"/>
              <a:gd name="connsiteX0" fmla="*/ 0 w 3802372"/>
              <a:gd name="connsiteY0" fmla="*/ 983904 h 1158263"/>
              <a:gd name="connsiteX1" fmla="*/ 2000271 w 3802372"/>
              <a:gd name="connsiteY1" fmla="*/ 806441 h 1158263"/>
              <a:gd name="connsiteX2" fmla="*/ 3727471 w 3802372"/>
              <a:gd name="connsiteY2" fmla="*/ 898 h 1158263"/>
              <a:gd name="connsiteX3" fmla="*/ 3461657 w 3802372"/>
              <a:gd name="connsiteY3" fmla="*/ 979093 h 1158263"/>
              <a:gd name="connsiteX0" fmla="*/ 0 w 3727471"/>
              <a:gd name="connsiteY0" fmla="*/ 983904 h 1158263"/>
              <a:gd name="connsiteX1" fmla="*/ 2000271 w 3727471"/>
              <a:gd name="connsiteY1" fmla="*/ 806441 h 1158263"/>
              <a:gd name="connsiteX2" fmla="*/ 3727471 w 3727471"/>
              <a:gd name="connsiteY2" fmla="*/ 898 h 1158263"/>
              <a:gd name="connsiteX0" fmla="*/ 0 w 3488239"/>
              <a:gd name="connsiteY0" fmla="*/ 177500 h 324044"/>
              <a:gd name="connsiteX1" fmla="*/ 2000271 w 3488239"/>
              <a:gd name="connsiteY1" fmla="*/ 37 h 324044"/>
              <a:gd name="connsiteX2" fmla="*/ 3488239 w 3488239"/>
              <a:gd name="connsiteY2" fmla="*/ 162057 h 324044"/>
              <a:gd name="connsiteX0" fmla="*/ 0 w 3488239"/>
              <a:gd name="connsiteY0" fmla="*/ 16016 h 1040040"/>
              <a:gd name="connsiteX1" fmla="*/ 1750406 w 3488239"/>
              <a:gd name="connsiteY1" fmla="*/ 1040032 h 1040040"/>
              <a:gd name="connsiteX2" fmla="*/ 3488239 w 3488239"/>
              <a:gd name="connsiteY2" fmla="*/ 573 h 1040040"/>
              <a:gd name="connsiteX0" fmla="*/ 0 w 3488239"/>
              <a:gd name="connsiteY0" fmla="*/ 15443 h 1039467"/>
              <a:gd name="connsiteX1" fmla="*/ 1750406 w 3488239"/>
              <a:gd name="connsiteY1" fmla="*/ 1039459 h 1039467"/>
              <a:gd name="connsiteX2" fmla="*/ 3488239 w 3488239"/>
              <a:gd name="connsiteY2" fmla="*/ 0 h 1039467"/>
              <a:gd name="connsiteX0" fmla="*/ 0 w 3488239"/>
              <a:gd name="connsiteY0" fmla="*/ 15443 h 1039467"/>
              <a:gd name="connsiteX1" fmla="*/ 1750406 w 3488239"/>
              <a:gd name="connsiteY1" fmla="*/ 1039459 h 1039467"/>
              <a:gd name="connsiteX2" fmla="*/ 3488239 w 3488239"/>
              <a:gd name="connsiteY2" fmla="*/ 0 h 1039467"/>
              <a:gd name="connsiteX0" fmla="*/ 0 w 3488239"/>
              <a:gd name="connsiteY0" fmla="*/ 15443 h 1039467"/>
              <a:gd name="connsiteX1" fmla="*/ 1750406 w 3488239"/>
              <a:gd name="connsiteY1" fmla="*/ 1039459 h 1039467"/>
              <a:gd name="connsiteX2" fmla="*/ 3488239 w 3488239"/>
              <a:gd name="connsiteY2" fmla="*/ 0 h 1039467"/>
              <a:gd name="connsiteX0" fmla="*/ 0 w 3488239"/>
              <a:gd name="connsiteY0" fmla="*/ 15443 h 1039533"/>
              <a:gd name="connsiteX1" fmla="*/ 1750406 w 3488239"/>
              <a:gd name="connsiteY1" fmla="*/ 1039459 h 1039533"/>
              <a:gd name="connsiteX2" fmla="*/ 3488239 w 3488239"/>
              <a:gd name="connsiteY2" fmla="*/ 0 h 1039533"/>
              <a:gd name="connsiteX0" fmla="*/ 0 w 3488239"/>
              <a:gd name="connsiteY0" fmla="*/ 15443 h 1023586"/>
              <a:gd name="connsiteX1" fmla="*/ 1750406 w 3488239"/>
              <a:gd name="connsiteY1" fmla="*/ 1023510 h 1023586"/>
              <a:gd name="connsiteX2" fmla="*/ 3488239 w 3488239"/>
              <a:gd name="connsiteY2" fmla="*/ 0 h 1023586"/>
              <a:gd name="connsiteX0" fmla="*/ 0 w 3488239"/>
              <a:gd name="connsiteY0" fmla="*/ 15443 h 1023586"/>
              <a:gd name="connsiteX1" fmla="*/ 1750406 w 3488239"/>
              <a:gd name="connsiteY1" fmla="*/ 1023510 h 1023586"/>
              <a:gd name="connsiteX2" fmla="*/ 3488239 w 3488239"/>
              <a:gd name="connsiteY2" fmla="*/ 0 h 1023586"/>
            </a:gdLst>
            <a:ahLst/>
            <a:cxnLst>
              <a:cxn ang="0">
                <a:pos x="connsiteX0" y="connsiteY0"/>
              </a:cxn>
              <a:cxn ang="0">
                <a:pos x="connsiteX1" y="connsiteY1"/>
              </a:cxn>
              <a:cxn ang="0">
                <a:pos x="connsiteX2" y="connsiteY2"/>
              </a:cxn>
            </a:cxnLst>
            <a:rect l="l" t="t" r="r" b="b"/>
            <a:pathLst>
              <a:path w="3488239" h="1023586">
                <a:moveTo>
                  <a:pt x="0" y="15443"/>
                </a:moveTo>
                <a:cubicBezTo>
                  <a:pt x="578757" y="427286"/>
                  <a:pt x="1200930" y="1031401"/>
                  <a:pt x="1750406" y="1023510"/>
                </a:cubicBezTo>
                <a:cubicBezTo>
                  <a:pt x="2299882" y="1015619"/>
                  <a:pt x="2893801" y="476272"/>
                  <a:pt x="3488239" y="0"/>
                </a:cubicBezTo>
              </a:path>
            </a:pathLst>
          </a:custGeom>
          <a:ln>
            <a:solidFill>
              <a:srgbClr val="7030A0"/>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E36C5018-C7BF-E108-D202-D1D9C1616E5F}"/>
                  </a:ext>
                </a:extLst>
              </p:cNvPr>
              <p:cNvSpPr txBox="1"/>
              <p:nvPr/>
            </p:nvSpPr>
            <p:spPr>
              <a:xfrm>
                <a:off x="2357317" y="1321275"/>
                <a:ext cx="1177934" cy="461665"/>
              </a:xfrm>
              <a:prstGeom prst="rect">
                <a:avLst/>
              </a:prstGeom>
              <a:noFill/>
              <a:ln>
                <a:noFill/>
              </a:ln>
            </p:spPr>
            <p:txBody>
              <a:bodyPr wrap="square" rtlCol="0">
                <a:spAutoFit/>
              </a:bodyPr>
              <a:lstStyle/>
              <a:p>
                <a:pPr algn="ctr"/>
                <a:r>
                  <a:rPr lang="en-US" sz="1200" dirty="0">
                    <a:solidFill>
                      <a:srgbClr val="7030A0"/>
                    </a:solidFill>
                  </a:rPr>
                  <a:t>Clasically:</a:t>
                </a:r>
              </a:p>
              <a:p>
                <a:pPr algn="ctr"/>
                <a14:m>
                  <m:oMathPara xmlns:m="http://schemas.openxmlformats.org/officeDocument/2006/math">
                    <m:oMathParaPr>
                      <m:jc m:val="centerGroup"/>
                    </m:oMathParaPr>
                    <m:oMath xmlns:m="http://schemas.openxmlformats.org/officeDocument/2006/math">
                      <m:sSub>
                        <m:sSubPr>
                          <m:ctrlPr>
                            <a:rPr lang="en-GB" sz="1200" i="1" smtClean="0">
                              <a:solidFill>
                                <a:srgbClr val="7030A0"/>
                              </a:solidFill>
                              <a:latin typeface="Cambria Math" panose="02040503050406030204" pitchFamily="18" charset="0"/>
                            </a:rPr>
                          </m:ctrlPr>
                        </m:sSubPr>
                        <m:e>
                          <m:r>
                            <a:rPr lang="en-US" sz="1200" b="0" i="1" smtClean="0">
                              <a:solidFill>
                                <a:srgbClr val="7030A0"/>
                              </a:solidFill>
                              <a:latin typeface="Cambria Math" panose="02040503050406030204" pitchFamily="18" charset="0"/>
                            </a:rPr>
                            <m:t>𝑅</m:t>
                          </m:r>
                        </m:e>
                        <m:sub>
                          <m:r>
                            <a:rPr lang="en-US" sz="1200" b="0" i="1" smtClean="0">
                              <a:solidFill>
                                <a:srgbClr val="7030A0"/>
                              </a:solidFill>
                              <a:latin typeface="Cambria Math" panose="02040503050406030204" pitchFamily="18" charset="0"/>
                            </a:rPr>
                            <m:t>𝑥𝑥</m:t>
                          </m:r>
                        </m:sub>
                      </m:sSub>
                      <m:r>
                        <a:rPr lang="en-GB" sz="1200" i="1" smtClean="0">
                          <a:solidFill>
                            <a:srgbClr val="7030A0"/>
                          </a:solidFill>
                          <a:latin typeface="Cambria Math" panose="02040503050406030204" pitchFamily="18" charset="0"/>
                          <a:ea typeface="Cambria Math" panose="02040503050406030204" pitchFamily="18" charset="0"/>
                        </a:rPr>
                        <m:t>∝</m:t>
                      </m:r>
                      <m:sSup>
                        <m:sSupPr>
                          <m:ctrlPr>
                            <a:rPr lang="en-GB" sz="1200" i="1" smtClean="0">
                              <a:solidFill>
                                <a:srgbClr val="7030A0"/>
                              </a:solidFill>
                              <a:latin typeface="Cambria Math" panose="02040503050406030204" pitchFamily="18" charset="0"/>
                              <a:ea typeface="Cambria Math" panose="02040503050406030204" pitchFamily="18" charset="0"/>
                            </a:rPr>
                          </m:ctrlPr>
                        </m:sSupPr>
                        <m:e>
                          <m:d>
                            <m:dPr>
                              <m:ctrlPr>
                                <a:rPr lang="en-GB" sz="1200" i="1" smtClean="0">
                                  <a:solidFill>
                                    <a:srgbClr val="7030A0"/>
                                  </a:solidFill>
                                  <a:latin typeface="Cambria Math" panose="02040503050406030204" pitchFamily="18" charset="0"/>
                                  <a:ea typeface="Cambria Math" panose="02040503050406030204" pitchFamily="18" charset="0"/>
                                </a:rPr>
                              </m:ctrlPr>
                            </m:dPr>
                            <m:e>
                              <m:r>
                                <a:rPr lang="en-GB" sz="1200" i="1" smtClean="0">
                                  <a:solidFill>
                                    <a:srgbClr val="7030A0"/>
                                  </a:solidFill>
                                  <a:latin typeface="Cambria Math" panose="02040503050406030204" pitchFamily="18" charset="0"/>
                                  <a:ea typeface="Cambria Math" panose="02040503050406030204" pitchFamily="18" charset="0"/>
                                </a:rPr>
                                <m:t>𝜇</m:t>
                              </m:r>
                              <m:r>
                                <a:rPr lang="en-US" sz="1200" b="0" i="1" smtClean="0">
                                  <a:solidFill>
                                    <a:srgbClr val="7030A0"/>
                                  </a:solidFill>
                                  <a:latin typeface="Cambria Math" panose="02040503050406030204" pitchFamily="18" charset="0"/>
                                  <a:ea typeface="Cambria Math" panose="02040503050406030204" pitchFamily="18" charset="0"/>
                                </a:rPr>
                                <m:t>𝐵</m:t>
                              </m:r>
                            </m:e>
                          </m:d>
                        </m:e>
                        <m:sup>
                          <m:r>
                            <a:rPr lang="en-US" sz="1200" b="0" i="1" smtClean="0">
                              <a:solidFill>
                                <a:srgbClr val="7030A0"/>
                              </a:solidFill>
                              <a:latin typeface="Cambria Math" panose="02040503050406030204" pitchFamily="18" charset="0"/>
                              <a:ea typeface="Cambria Math" panose="02040503050406030204" pitchFamily="18" charset="0"/>
                            </a:rPr>
                            <m:t>2</m:t>
                          </m:r>
                        </m:sup>
                      </m:sSup>
                    </m:oMath>
                  </m:oMathPara>
                </a14:m>
                <a:endParaRPr lang="en-GB" sz="1200" dirty="0" err="1">
                  <a:solidFill>
                    <a:srgbClr val="7030A0"/>
                  </a:solidFill>
                </a:endParaRPr>
              </a:p>
            </p:txBody>
          </p:sp>
        </mc:Choice>
        <mc:Fallback xmlns="">
          <p:sp>
            <p:nvSpPr>
              <p:cNvPr id="70" name="TextBox 69">
                <a:extLst>
                  <a:ext uri="{FF2B5EF4-FFF2-40B4-BE49-F238E27FC236}">
                    <a16:creationId xmlns:a16="http://schemas.microsoft.com/office/drawing/2014/main" id="{E36C5018-C7BF-E108-D202-D1D9C1616E5F}"/>
                  </a:ext>
                </a:extLst>
              </p:cNvPr>
              <p:cNvSpPr txBox="1">
                <a:spLocks noRot="1" noChangeAspect="1" noMove="1" noResize="1" noEditPoints="1" noAdjustHandles="1" noChangeArrowheads="1" noChangeShapeType="1" noTextEdit="1"/>
              </p:cNvSpPr>
              <p:nvPr/>
            </p:nvSpPr>
            <p:spPr>
              <a:xfrm>
                <a:off x="2357317" y="1321275"/>
                <a:ext cx="1177934" cy="461665"/>
              </a:xfrm>
              <a:prstGeom prst="rect">
                <a:avLst/>
              </a:prstGeom>
              <a:blipFill>
                <a:blip r:embed="rId7"/>
                <a:stretch>
                  <a:fillRect t="-1333"/>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2E79EB7-5A1E-63B4-6532-C3CCFE839D43}"/>
                  </a:ext>
                </a:extLst>
              </p:cNvPr>
              <p:cNvSpPr txBox="1"/>
              <p:nvPr/>
            </p:nvSpPr>
            <p:spPr>
              <a:xfrm>
                <a:off x="5006109" y="1521037"/>
                <a:ext cx="3759200" cy="1222258"/>
              </a:xfrm>
              <a:prstGeom prst="rect">
                <a:avLst/>
              </a:prstGeom>
              <a:noFill/>
            </p:spPr>
            <p:txBody>
              <a:bodyPr wrap="square" rtlCol="0">
                <a:spAutoFit/>
              </a:bodyPr>
              <a:lstStyle/>
              <a:p>
                <a:pPr marL="285750" indent="-285750">
                  <a:buFont typeface="Wingdings" panose="05000000000000000000" pitchFamily="2" charset="2"/>
                  <a:buChar char="è"/>
                </a:pPr>
                <a:r>
                  <a:rPr lang="en-GB" dirty="0">
                    <a:sym typeface="Wingdings" panose="05000000000000000000" pitchFamily="2" charset="2"/>
                  </a:rPr>
                  <a:t> Signature of weak </a:t>
                </a:r>
                <a:r>
                  <a:rPr lang="en-GB" dirty="0">
                    <a:solidFill>
                      <a:srgbClr val="FF0000"/>
                    </a:solidFill>
                    <a:sym typeface="Wingdings" panose="05000000000000000000" pitchFamily="2" charset="2"/>
                  </a:rPr>
                  <a:t>anti-localization</a:t>
                </a:r>
              </a:p>
              <a:p>
                <a:pPr marL="285750" indent="-285750">
                  <a:buFont typeface="Wingdings" panose="05000000000000000000" pitchFamily="2" charset="2"/>
                  <a:buChar char="è"/>
                </a:pPr>
                <a:endParaRPr lang="en-GB" dirty="0">
                  <a:solidFill>
                    <a:srgbClr val="FF0000"/>
                  </a:solidFill>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 Non-linearity of </a:t>
                </a:r>
                <a14:m>
                  <m:oMath xmlns:m="http://schemas.openxmlformats.org/officeDocument/2006/math">
                    <m:sSub>
                      <m:sSubPr>
                        <m:ctrlPr>
                          <a:rPr lang="fr-BE" b="0" i="1" smtClean="0">
                            <a:latin typeface="Cambria Math" panose="02040503050406030204" pitchFamily="18" charset="0"/>
                            <a:sym typeface="Wingdings" panose="05000000000000000000" pitchFamily="2" charset="2"/>
                          </a:rPr>
                        </m:ctrlPr>
                      </m:sSubPr>
                      <m:e>
                        <m:r>
                          <a:rPr lang="fr-BE" b="0" i="1" smtClean="0">
                            <a:latin typeface="Cambria Math" panose="02040503050406030204" pitchFamily="18" charset="0"/>
                            <a:sym typeface="Wingdings" panose="05000000000000000000" pitchFamily="2" charset="2"/>
                          </a:rPr>
                          <m:t>𝜌</m:t>
                        </m:r>
                      </m:e>
                      <m:sub>
                        <m:r>
                          <a:rPr lang="fr-BE" b="0" i="1" smtClean="0">
                            <a:latin typeface="Cambria Math" panose="02040503050406030204" pitchFamily="18" charset="0"/>
                            <a:sym typeface="Wingdings" panose="05000000000000000000" pitchFamily="2" charset="2"/>
                          </a:rPr>
                          <m:t>𝑥𝑦</m:t>
                        </m:r>
                      </m:sub>
                    </m:sSub>
                  </m:oMath>
                </a14:m>
                <a:endParaRPr lang="en-GB" dirty="0">
                  <a:sym typeface="Wingdings" panose="05000000000000000000" pitchFamily="2" charset="2"/>
                </a:endParaRPr>
              </a:p>
              <a:p>
                <a:pPr marL="285750" indent="-285750">
                  <a:buFont typeface="Wingdings" panose="05000000000000000000" pitchFamily="2" charset="2"/>
                  <a:buChar char="è"/>
                </a:pPr>
                <a:endParaRPr lang="en-GB" dirty="0"/>
              </a:p>
            </p:txBody>
          </p:sp>
        </mc:Choice>
        <mc:Fallback xmlns="">
          <p:sp>
            <p:nvSpPr>
              <p:cNvPr id="129" name="TextBox 128">
                <a:extLst>
                  <a:ext uri="{FF2B5EF4-FFF2-40B4-BE49-F238E27FC236}">
                    <a16:creationId xmlns:a16="http://schemas.microsoft.com/office/drawing/2014/main" id="{62E79EB7-5A1E-63B4-6532-C3CCFE839D43}"/>
                  </a:ext>
                </a:extLst>
              </p:cNvPr>
              <p:cNvSpPr txBox="1">
                <a:spLocks noRot="1" noChangeAspect="1" noMove="1" noResize="1" noEditPoints="1" noAdjustHandles="1" noChangeArrowheads="1" noChangeShapeType="1" noTextEdit="1"/>
              </p:cNvSpPr>
              <p:nvPr/>
            </p:nvSpPr>
            <p:spPr>
              <a:xfrm>
                <a:off x="5006109" y="1521037"/>
                <a:ext cx="3759200" cy="1222258"/>
              </a:xfrm>
              <a:prstGeom prst="rect">
                <a:avLst/>
              </a:prstGeom>
              <a:blipFill>
                <a:blip r:embed="rId8"/>
                <a:stretch>
                  <a:fillRect l="-972" t="-3000" r="-648"/>
                </a:stretch>
              </a:blipFill>
            </p:spPr>
            <p:txBody>
              <a:bodyPr/>
              <a:lstStyle/>
              <a:p>
                <a:r>
                  <a:rPr lang="en-GB">
                    <a:noFill/>
                  </a:rPr>
                  <a:t> </a:t>
                </a:r>
              </a:p>
            </p:txBody>
          </p:sp>
        </mc:Fallback>
      </mc:AlternateContent>
      <p:sp>
        <p:nvSpPr>
          <p:cNvPr id="134" name="Rectangle 133">
            <a:extLst>
              <a:ext uri="{FF2B5EF4-FFF2-40B4-BE49-F238E27FC236}">
                <a16:creationId xmlns:a16="http://schemas.microsoft.com/office/drawing/2014/main" id="{6A1B8477-3DE4-6013-9B00-D0DF81A658AA}"/>
              </a:ext>
            </a:extLst>
          </p:cNvPr>
          <p:cNvSpPr/>
          <p:nvPr/>
        </p:nvSpPr>
        <p:spPr>
          <a:xfrm>
            <a:off x="970673" y="4244313"/>
            <a:ext cx="232556" cy="301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4776005-0BE9-7382-57CA-8C932361CEFF}"/>
              </a:ext>
            </a:extLst>
          </p:cNvPr>
          <p:cNvPicPr>
            <a:picLocks noChangeAspect="1"/>
          </p:cNvPicPr>
          <p:nvPr/>
        </p:nvPicPr>
        <p:blipFill>
          <a:blip r:embed="rId9"/>
          <a:stretch>
            <a:fillRect/>
          </a:stretch>
        </p:blipFill>
        <p:spPr>
          <a:xfrm>
            <a:off x="1398275" y="4057236"/>
            <a:ext cx="3111355" cy="1598659"/>
          </a:xfrm>
          <a:prstGeom prst="rect">
            <a:avLst/>
          </a:prstGeom>
        </p:spPr>
      </p:pic>
      <p:sp>
        <p:nvSpPr>
          <p:cNvPr id="18" name="TextBox 17">
            <a:extLst>
              <a:ext uri="{FF2B5EF4-FFF2-40B4-BE49-F238E27FC236}">
                <a16:creationId xmlns:a16="http://schemas.microsoft.com/office/drawing/2014/main" id="{AE66FB7B-8BA6-FABC-9006-B4F247431B62}"/>
              </a:ext>
            </a:extLst>
          </p:cNvPr>
          <p:cNvSpPr txBox="1"/>
          <p:nvPr/>
        </p:nvSpPr>
        <p:spPr>
          <a:xfrm>
            <a:off x="959372" y="4025046"/>
            <a:ext cx="228829" cy="307777"/>
          </a:xfrm>
          <a:prstGeom prst="rect">
            <a:avLst/>
          </a:prstGeom>
          <a:noFill/>
        </p:spPr>
        <p:txBody>
          <a:bodyPr wrap="square" rtlCol="0">
            <a:spAutoFit/>
          </a:bodyPr>
          <a:lstStyle/>
          <a:p>
            <a:r>
              <a:rPr lang="en-GB" sz="1400" dirty="0"/>
              <a:t>1</a:t>
            </a:r>
          </a:p>
        </p:txBody>
      </p:sp>
      <p:sp>
        <p:nvSpPr>
          <p:cNvPr id="19" name="TextBox 18">
            <a:extLst>
              <a:ext uri="{FF2B5EF4-FFF2-40B4-BE49-F238E27FC236}">
                <a16:creationId xmlns:a16="http://schemas.microsoft.com/office/drawing/2014/main" id="{8E0DB18A-47B9-DE42-4AE8-1A977BB534C4}"/>
              </a:ext>
            </a:extLst>
          </p:cNvPr>
          <p:cNvSpPr txBox="1"/>
          <p:nvPr/>
        </p:nvSpPr>
        <p:spPr>
          <a:xfrm>
            <a:off x="929977" y="5384328"/>
            <a:ext cx="388475" cy="307777"/>
          </a:xfrm>
          <a:prstGeom prst="rect">
            <a:avLst/>
          </a:prstGeom>
          <a:noFill/>
        </p:spPr>
        <p:txBody>
          <a:bodyPr wrap="square" rtlCol="0">
            <a:spAutoFit/>
          </a:bodyPr>
          <a:lstStyle/>
          <a:p>
            <a:r>
              <a:rPr lang="en-GB" sz="1400" dirty="0"/>
              <a:t>-1</a:t>
            </a:r>
          </a:p>
        </p:txBody>
      </p:sp>
      <p:sp>
        <p:nvSpPr>
          <p:cNvPr id="21" name="TextBox 20">
            <a:extLst>
              <a:ext uri="{FF2B5EF4-FFF2-40B4-BE49-F238E27FC236}">
                <a16:creationId xmlns:a16="http://schemas.microsoft.com/office/drawing/2014/main" id="{ADD11FC4-E09F-7EC4-29E6-02927AA10C08}"/>
              </a:ext>
            </a:extLst>
          </p:cNvPr>
          <p:cNvSpPr txBox="1"/>
          <p:nvPr/>
        </p:nvSpPr>
        <p:spPr>
          <a:xfrm>
            <a:off x="955765" y="4653804"/>
            <a:ext cx="388475" cy="307777"/>
          </a:xfrm>
          <a:prstGeom prst="rect">
            <a:avLst/>
          </a:prstGeom>
          <a:noFill/>
        </p:spPr>
        <p:txBody>
          <a:bodyPr wrap="square" rtlCol="0">
            <a:spAutoFit/>
          </a:bodyPr>
          <a:lstStyle/>
          <a:p>
            <a:r>
              <a:rPr lang="en-GB" sz="1400" dirty="0"/>
              <a:t>0</a:t>
            </a:r>
          </a:p>
        </p:txBody>
      </p:sp>
      <p:sp>
        <p:nvSpPr>
          <p:cNvPr id="22" name="Rectangle 21">
            <a:extLst>
              <a:ext uri="{FF2B5EF4-FFF2-40B4-BE49-F238E27FC236}">
                <a16:creationId xmlns:a16="http://schemas.microsoft.com/office/drawing/2014/main" id="{4E520A54-727E-CD34-ECBA-F9C3AFA7CFFD}"/>
              </a:ext>
            </a:extLst>
          </p:cNvPr>
          <p:cNvSpPr/>
          <p:nvPr/>
        </p:nvSpPr>
        <p:spPr>
          <a:xfrm>
            <a:off x="1391029" y="3943927"/>
            <a:ext cx="105824" cy="113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77A2F5A-58A1-AC6F-26CE-C91F5F11E9CF}"/>
              </a:ext>
            </a:extLst>
          </p:cNvPr>
          <p:cNvSpPr/>
          <p:nvPr/>
        </p:nvSpPr>
        <p:spPr>
          <a:xfrm>
            <a:off x="4348890" y="3968391"/>
            <a:ext cx="105824" cy="113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55F7200C-C85C-6BE3-E5E2-636C3EE5F59F}"/>
              </a:ext>
            </a:extLst>
          </p:cNvPr>
          <p:cNvPicPr>
            <a:picLocks noChangeAspect="1"/>
          </p:cNvPicPr>
          <p:nvPr/>
        </p:nvPicPr>
        <p:blipFill>
          <a:blip r:embed="rId10"/>
          <a:stretch>
            <a:fillRect/>
          </a:stretch>
        </p:blipFill>
        <p:spPr>
          <a:xfrm>
            <a:off x="803053" y="4475842"/>
            <a:ext cx="225602" cy="793432"/>
          </a:xfrm>
          <a:prstGeom prst="rect">
            <a:avLst/>
          </a:prstGeom>
        </p:spPr>
      </p:pic>
      <p:sp>
        <p:nvSpPr>
          <p:cNvPr id="26" name="Rechteck 7">
            <a:extLst>
              <a:ext uri="{FF2B5EF4-FFF2-40B4-BE49-F238E27FC236}">
                <a16:creationId xmlns:a16="http://schemas.microsoft.com/office/drawing/2014/main" id="{1D00A52A-72B8-503E-D425-94AF1923CDFB}"/>
              </a:ext>
            </a:extLst>
          </p:cNvPr>
          <p:cNvSpPr/>
          <p:nvPr/>
        </p:nvSpPr>
        <p:spPr>
          <a:xfrm>
            <a:off x="3310102" y="4676441"/>
            <a:ext cx="865943" cy="276999"/>
          </a:xfrm>
          <a:prstGeom prst="rect">
            <a:avLst/>
          </a:prstGeom>
          <a:effectLst>
            <a:outerShdw blurRad="50800" dist="38100" dir="2700000" algn="tl" rotWithShape="0">
              <a:prstClr val="black">
                <a:alpha val="40000"/>
              </a:prstClr>
            </a:outerShdw>
          </a:effectLst>
        </p:spPr>
        <p:txBody>
          <a:bodyPr wrap="none">
            <a:spAutoFit/>
          </a:bodyPr>
          <a:lstStyle/>
          <a:p>
            <a:pPr algn="ctr"/>
            <a:r>
              <a:rPr lang="de-DE" sz="1200" b="1" dirty="0">
                <a:solidFill>
                  <a:srgbClr val="C00000"/>
                </a:solidFill>
              </a:rPr>
              <a:t>Non-linear</a:t>
            </a:r>
          </a:p>
        </p:txBody>
      </p:sp>
      <p:sp>
        <p:nvSpPr>
          <p:cNvPr id="2" name="Rectangle 1">
            <a:extLst>
              <a:ext uri="{FF2B5EF4-FFF2-40B4-BE49-F238E27FC236}">
                <a16:creationId xmlns:a16="http://schemas.microsoft.com/office/drawing/2014/main" id="{643737EC-CE77-D090-D62C-6BE52EA66C5B}"/>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texte 1">
            <a:extLst>
              <a:ext uri="{FF2B5EF4-FFF2-40B4-BE49-F238E27FC236}">
                <a16:creationId xmlns:a16="http://schemas.microsoft.com/office/drawing/2014/main" id="{A2E89F65-A08C-285D-B92D-79E479873D13}"/>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Magnetotransport </a:t>
            </a:r>
            <a:r>
              <a:rPr lang="fr-BE" sz="2800" dirty="0" err="1">
                <a:solidFill>
                  <a:schemeClr val="bg1"/>
                </a:solidFill>
              </a:rPr>
              <a:t>measurement</a:t>
            </a:r>
            <a:endParaRPr lang="fr-BE" sz="2800" dirty="0">
              <a:solidFill>
                <a:schemeClr val="bg1"/>
              </a:solidFill>
            </a:endParaRPr>
          </a:p>
        </p:txBody>
      </p:sp>
      <p:sp>
        <p:nvSpPr>
          <p:cNvPr id="11" name="TextBox 10">
            <a:extLst>
              <a:ext uri="{FF2B5EF4-FFF2-40B4-BE49-F238E27FC236}">
                <a16:creationId xmlns:a16="http://schemas.microsoft.com/office/drawing/2014/main" id="{0123DB59-7EB9-D79D-D194-7B9C8DE9C119}"/>
              </a:ext>
            </a:extLst>
          </p:cNvPr>
          <p:cNvSpPr txBox="1"/>
          <p:nvPr/>
        </p:nvSpPr>
        <p:spPr>
          <a:xfrm>
            <a:off x="3153870" y="6425861"/>
            <a:ext cx="5190369" cy="307777"/>
          </a:xfrm>
          <a:prstGeom prst="rect">
            <a:avLst/>
          </a:prstGeom>
          <a:noFill/>
        </p:spPr>
        <p:txBody>
          <a:bodyPr wrap="square">
            <a:spAutoFit/>
          </a:bodyPr>
          <a:lstStyle/>
          <a:p>
            <a:r>
              <a:rPr lang="en-GB" sz="1400" dirty="0">
                <a:solidFill>
                  <a:schemeClr val="bg2">
                    <a:lumMod val="25000"/>
                  </a:schemeClr>
                </a:solidFill>
                <a:effectLst/>
              </a:rPr>
              <a:t>Similar conclusions : Liu, M. </a:t>
            </a:r>
            <a:r>
              <a:rPr lang="en-GB" sz="1400" i="1" dirty="0">
                <a:solidFill>
                  <a:schemeClr val="bg2">
                    <a:lumMod val="25000"/>
                  </a:schemeClr>
                </a:solidFill>
                <a:effectLst/>
              </a:rPr>
              <a:t>et al.</a:t>
            </a:r>
            <a:r>
              <a:rPr lang="en-GB" sz="1400" dirty="0">
                <a:solidFill>
                  <a:schemeClr val="bg2">
                    <a:lumMod val="25000"/>
                  </a:schemeClr>
                </a:solidFill>
                <a:effectLst/>
              </a:rPr>
              <a:t> </a:t>
            </a:r>
            <a:r>
              <a:rPr lang="en-GB" sz="1400" i="1" dirty="0">
                <a:solidFill>
                  <a:schemeClr val="bg2">
                    <a:lumMod val="25000"/>
                  </a:schemeClr>
                </a:solidFill>
                <a:effectLst/>
              </a:rPr>
              <a:t>Phys. Rev. Lett.</a:t>
            </a:r>
            <a:r>
              <a:rPr lang="en-GB" sz="1400" dirty="0">
                <a:solidFill>
                  <a:schemeClr val="bg2">
                    <a:lumMod val="25000"/>
                  </a:schemeClr>
                </a:solidFill>
                <a:effectLst/>
              </a:rPr>
              <a:t> </a:t>
            </a:r>
            <a:r>
              <a:rPr lang="en-GB" sz="1400" b="1" dirty="0">
                <a:solidFill>
                  <a:schemeClr val="bg2">
                    <a:lumMod val="25000"/>
                  </a:schemeClr>
                </a:solidFill>
                <a:effectLst/>
              </a:rPr>
              <a:t>108</a:t>
            </a:r>
            <a:r>
              <a:rPr lang="en-GB" sz="1400" dirty="0">
                <a:solidFill>
                  <a:schemeClr val="bg2">
                    <a:lumMod val="25000"/>
                  </a:schemeClr>
                </a:solidFill>
                <a:effectLst/>
              </a:rPr>
              <a:t> (2012), 036805 </a:t>
            </a:r>
          </a:p>
        </p:txBody>
      </p:sp>
      <p:sp>
        <p:nvSpPr>
          <p:cNvPr id="4" name="TextBox 3">
            <a:extLst>
              <a:ext uri="{FF2B5EF4-FFF2-40B4-BE49-F238E27FC236}">
                <a16:creationId xmlns:a16="http://schemas.microsoft.com/office/drawing/2014/main" id="{EA5B82CF-A42D-3B82-40EA-C34F79BB9917}"/>
              </a:ext>
            </a:extLst>
          </p:cNvPr>
          <p:cNvSpPr txBox="1"/>
          <p:nvPr/>
        </p:nvSpPr>
        <p:spPr>
          <a:xfrm>
            <a:off x="1668026" y="2612571"/>
            <a:ext cx="689290" cy="369332"/>
          </a:xfrm>
          <a:prstGeom prst="rect">
            <a:avLst/>
          </a:prstGeom>
          <a:noFill/>
        </p:spPr>
        <p:txBody>
          <a:bodyPr wrap="square" rtlCol="0">
            <a:spAutoFit/>
          </a:bodyPr>
          <a:lstStyle/>
          <a:p>
            <a:r>
              <a:rPr lang="en-GB" dirty="0"/>
              <a:t>2K</a:t>
            </a:r>
          </a:p>
        </p:txBody>
      </p:sp>
      <p:sp>
        <p:nvSpPr>
          <p:cNvPr id="5" name="TextBox 4">
            <a:extLst>
              <a:ext uri="{FF2B5EF4-FFF2-40B4-BE49-F238E27FC236}">
                <a16:creationId xmlns:a16="http://schemas.microsoft.com/office/drawing/2014/main" id="{0F32EDCD-61BC-AF7E-4166-7CE072D4D637}"/>
              </a:ext>
            </a:extLst>
          </p:cNvPr>
          <p:cNvSpPr txBox="1"/>
          <p:nvPr/>
        </p:nvSpPr>
        <p:spPr>
          <a:xfrm>
            <a:off x="1668026" y="5014996"/>
            <a:ext cx="689290" cy="369332"/>
          </a:xfrm>
          <a:prstGeom prst="rect">
            <a:avLst/>
          </a:prstGeom>
          <a:noFill/>
        </p:spPr>
        <p:txBody>
          <a:bodyPr wrap="square" rtlCol="0">
            <a:spAutoFit/>
          </a:bodyPr>
          <a:lstStyle/>
          <a:p>
            <a:r>
              <a:rPr lang="en-GB" dirty="0"/>
              <a:t>2K</a:t>
            </a:r>
          </a:p>
        </p:txBody>
      </p:sp>
    </p:spTree>
    <p:custDataLst>
      <p:tags r:id="rId1"/>
    </p:custDataLst>
    <p:extLst>
      <p:ext uri="{BB962C8B-B14F-4D97-AF65-F5344CB8AC3E}">
        <p14:creationId xmlns:p14="http://schemas.microsoft.com/office/powerpoint/2010/main" val="23089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9">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8" grpId="0"/>
      <p:bldP spid="19" grpId="0"/>
      <p:bldP spid="21" grpId="0"/>
      <p:bldP spid="22" grpId="0" animBg="1"/>
      <p:bldP spid="23" grpId="0" animBg="1"/>
      <p:bldP spid="2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04897C-4427-A1A6-A9E2-9EE7558AE42F}"/>
              </a:ext>
            </a:extLst>
          </p:cNvPr>
          <p:cNvSpPr>
            <a:spLocks noGrp="1"/>
          </p:cNvSpPr>
          <p:nvPr>
            <p:ph type="sldNum" sz="quarter" idx="12"/>
          </p:nvPr>
        </p:nvSpPr>
        <p:spPr/>
        <p:txBody>
          <a:bodyPr/>
          <a:lstStyle/>
          <a:p>
            <a:fld id="{680C0856-821B-4E2B-A7B4-C58C34AD57F8}" type="slidenum">
              <a:rPr lang="en-GB" smtClean="0"/>
              <a:t>9</a:t>
            </a:fld>
            <a:endParaRPr lang="en-GB"/>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2E79EB7-5A1E-63B4-6532-C3CCFE839D43}"/>
                  </a:ext>
                </a:extLst>
              </p:cNvPr>
              <p:cNvSpPr txBox="1"/>
              <p:nvPr/>
            </p:nvSpPr>
            <p:spPr>
              <a:xfrm>
                <a:off x="5006109" y="1521037"/>
                <a:ext cx="3759200" cy="3715248"/>
              </a:xfrm>
              <a:prstGeom prst="rect">
                <a:avLst/>
              </a:prstGeom>
              <a:noFill/>
            </p:spPr>
            <p:txBody>
              <a:bodyPr wrap="square" rtlCol="0">
                <a:spAutoFit/>
              </a:bodyPr>
              <a:lstStyle/>
              <a:p>
                <a:pPr marL="285750" indent="-285750">
                  <a:buFont typeface="Wingdings" panose="05000000000000000000" pitchFamily="2" charset="2"/>
                  <a:buChar char="è"/>
                </a:pPr>
                <a:r>
                  <a:rPr lang="en-GB" dirty="0">
                    <a:sym typeface="Wingdings" panose="05000000000000000000" pitchFamily="2" charset="2"/>
                  </a:rPr>
                  <a:t> Signature of weak </a:t>
                </a:r>
                <a:r>
                  <a:rPr lang="en-GB" dirty="0">
                    <a:solidFill>
                      <a:srgbClr val="FF0000"/>
                    </a:solidFill>
                    <a:sym typeface="Wingdings" panose="05000000000000000000" pitchFamily="2" charset="2"/>
                  </a:rPr>
                  <a:t>anti-localization</a:t>
                </a:r>
              </a:p>
              <a:p>
                <a:pPr marL="285750" indent="-285750">
                  <a:buFont typeface="Wingdings" panose="05000000000000000000" pitchFamily="2" charset="2"/>
                  <a:buChar char="è"/>
                </a:pPr>
                <a:endParaRPr lang="en-GB" dirty="0">
                  <a:solidFill>
                    <a:srgbClr val="FF0000"/>
                  </a:solidFill>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 Non-linearity of </a:t>
                </a:r>
                <a14:m>
                  <m:oMath xmlns:m="http://schemas.openxmlformats.org/officeDocument/2006/math">
                    <m:sSub>
                      <m:sSubPr>
                        <m:ctrlPr>
                          <a:rPr lang="fr-BE" b="0" i="1" smtClean="0">
                            <a:latin typeface="Cambria Math" panose="02040503050406030204" pitchFamily="18" charset="0"/>
                            <a:sym typeface="Wingdings" panose="05000000000000000000" pitchFamily="2" charset="2"/>
                          </a:rPr>
                        </m:ctrlPr>
                      </m:sSubPr>
                      <m:e>
                        <m:r>
                          <a:rPr lang="fr-BE" b="0" i="1" smtClean="0">
                            <a:latin typeface="Cambria Math" panose="02040503050406030204" pitchFamily="18" charset="0"/>
                            <a:sym typeface="Wingdings" panose="05000000000000000000" pitchFamily="2" charset="2"/>
                          </a:rPr>
                          <m:t>𝜌</m:t>
                        </m:r>
                      </m:e>
                      <m:sub>
                        <m:r>
                          <a:rPr lang="fr-BE" b="0" i="1" smtClean="0">
                            <a:latin typeface="Cambria Math" panose="02040503050406030204" pitchFamily="18" charset="0"/>
                            <a:sym typeface="Wingdings" panose="05000000000000000000" pitchFamily="2" charset="2"/>
                          </a:rPr>
                          <m:t>𝑥𝑦</m:t>
                        </m:r>
                      </m:sub>
                    </m:sSub>
                  </m:oMath>
                </a14:m>
                <a:endParaRPr lang="en-GB" dirty="0">
                  <a:sym typeface="Wingdings" panose="05000000000000000000" pitchFamily="2" charset="2"/>
                </a:endParaRP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Minimum in </a:t>
                </a:r>
                <a:r>
                  <a:rPr lang="en-GB" dirty="0" err="1">
                    <a:sym typeface="Wingdings" panose="05000000000000000000" pitchFamily="2" charset="2"/>
                  </a:rPr>
                  <a:t>R</a:t>
                </a:r>
                <a:r>
                  <a:rPr lang="en-GB" baseline="-25000" dirty="0" err="1">
                    <a:sym typeface="Wingdings" panose="05000000000000000000" pitchFamily="2" charset="2"/>
                  </a:rPr>
                  <a:t>xx</a:t>
                </a:r>
                <a:r>
                  <a:rPr lang="en-GB" dirty="0">
                    <a:sym typeface="Wingdings" panose="05000000000000000000" pitchFamily="2" charset="2"/>
                  </a:rPr>
                  <a:t>(T), suggests a Kondo effect</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dirty="0">
                    <a:sym typeface="Wingdings" panose="05000000000000000000" pitchFamily="2" charset="2"/>
                  </a:rPr>
                  <a:t>Very good fit by numerical renormalization group calculations (NRG)</a:t>
                </a:r>
              </a:p>
              <a:p>
                <a:pPr marL="285750" indent="-285750">
                  <a:buFont typeface="Wingdings" panose="05000000000000000000" pitchFamily="2" charset="2"/>
                  <a:buChar char="è"/>
                </a:pPr>
                <a:endParaRPr lang="en-GB" dirty="0">
                  <a:sym typeface="Wingdings" panose="05000000000000000000" pitchFamily="2" charset="2"/>
                </a:endParaRPr>
              </a:p>
              <a:p>
                <a:pPr marL="285750" indent="-285750">
                  <a:buFont typeface="Wingdings" panose="05000000000000000000" pitchFamily="2" charset="2"/>
                  <a:buChar char="è"/>
                </a:pPr>
                <a:r>
                  <a:rPr lang="en-GB" b="1" dirty="0">
                    <a:sym typeface="Wingdings" panose="05000000000000000000" pitchFamily="2" charset="2"/>
                  </a:rPr>
                  <a:t>Strong evidence for magnetic scattering</a:t>
                </a:r>
                <a:endParaRPr lang="en-GB" b="1" dirty="0"/>
              </a:p>
            </p:txBody>
          </p:sp>
        </mc:Choice>
        <mc:Fallback xmlns="">
          <p:sp>
            <p:nvSpPr>
              <p:cNvPr id="129" name="TextBox 128">
                <a:extLst>
                  <a:ext uri="{FF2B5EF4-FFF2-40B4-BE49-F238E27FC236}">
                    <a16:creationId xmlns:a16="http://schemas.microsoft.com/office/drawing/2014/main" id="{62E79EB7-5A1E-63B4-6532-C3CCFE839D43}"/>
                  </a:ext>
                </a:extLst>
              </p:cNvPr>
              <p:cNvSpPr txBox="1">
                <a:spLocks noRot="1" noChangeAspect="1" noMove="1" noResize="1" noEditPoints="1" noAdjustHandles="1" noChangeArrowheads="1" noChangeShapeType="1" noTextEdit="1"/>
              </p:cNvSpPr>
              <p:nvPr/>
            </p:nvSpPr>
            <p:spPr>
              <a:xfrm>
                <a:off x="5006109" y="1521037"/>
                <a:ext cx="3759200" cy="3715248"/>
              </a:xfrm>
              <a:prstGeom prst="rect">
                <a:avLst/>
              </a:prstGeom>
              <a:blipFill>
                <a:blip r:embed="rId6"/>
                <a:stretch>
                  <a:fillRect l="-972" t="-985" r="-810" b="-1806"/>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B45019EE-2FB4-A258-A79E-E8AEDB5BE4FD}"/>
              </a:ext>
            </a:extLst>
          </p:cNvPr>
          <p:cNvPicPr>
            <a:picLocks noChangeAspect="1"/>
          </p:cNvPicPr>
          <p:nvPr/>
        </p:nvPicPr>
        <p:blipFill>
          <a:blip r:embed="rId7"/>
          <a:stretch>
            <a:fillRect/>
          </a:stretch>
        </p:blipFill>
        <p:spPr>
          <a:xfrm>
            <a:off x="908601" y="1153341"/>
            <a:ext cx="3663399" cy="2444789"/>
          </a:xfrm>
          <a:prstGeom prst="rect">
            <a:avLst/>
          </a:prstGeom>
        </p:spPr>
      </p:pic>
      <p:cxnSp>
        <p:nvCxnSpPr>
          <p:cNvPr id="3" name="Straight Arrow Connector 2">
            <a:extLst>
              <a:ext uri="{FF2B5EF4-FFF2-40B4-BE49-F238E27FC236}">
                <a16:creationId xmlns:a16="http://schemas.microsoft.com/office/drawing/2014/main" id="{97902620-D7FA-AA21-D44D-7CFFA452E75C}"/>
              </a:ext>
            </a:extLst>
          </p:cNvPr>
          <p:cNvCxnSpPr>
            <a:cxnSpLocks/>
          </p:cNvCxnSpPr>
          <p:nvPr/>
        </p:nvCxnSpPr>
        <p:spPr>
          <a:xfrm>
            <a:off x="3639127" y="1791855"/>
            <a:ext cx="263486" cy="944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C01E39-933E-4C14-702D-B3B46ABD25C6}"/>
              </a:ext>
            </a:extLst>
          </p:cNvPr>
          <p:cNvSpPr txBox="1"/>
          <p:nvPr/>
        </p:nvSpPr>
        <p:spPr>
          <a:xfrm>
            <a:off x="1856509" y="1380326"/>
            <a:ext cx="2595414" cy="338554"/>
          </a:xfrm>
          <a:prstGeom prst="rect">
            <a:avLst/>
          </a:prstGeom>
          <a:noFill/>
        </p:spPr>
        <p:txBody>
          <a:bodyPr wrap="square" rtlCol="0">
            <a:spAutoFit/>
          </a:bodyPr>
          <a:lstStyle/>
          <a:p>
            <a:r>
              <a:rPr lang="en-GB" sz="1600" dirty="0" err="1"/>
              <a:t>R</a:t>
            </a:r>
            <a:r>
              <a:rPr lang="en-GB" sz="1600" baseline="-25000" dirty="0" err="1"/>
              <a:t>xx</a:t>
            </a:r>
            <a:r>
              <a:rPr lang="en-GB" sz="1600" dirty="0"/>
              <a:t>(T) presents a minimum !</a:t>
            </a:r>
          </a:p>
        </p:txBody>
      </p:sp>
      <p:pic>
        <p:nvPicPr>
          <p:cNvPr id="9" name="Picture 8">
            <a:extLst>
              <a:ext uri="{FF2B5EF4-FFF2-40B4-BE49-F238E27FC236}">
                <a16:creationId xmlns:a16="http://schemas.microsoft.com/office/drawing/2014/main" id="{B9913DD2-5472-D362-5413-A981F6B419BB}"/>
              </a:ext>
            </a:extLst>
          </p:cNvPr>
          <p:cNvPicPr>
            <a:picLocks noChangeAspect="1"/>
          </p:cNvPicPr>
          <p:nvPr/>
        </p:nvPicPr>
        <p:blipFill>
          <a:blip r:embed="rId8"/>
          <a:stretch>
            <a:fillRect/>
          </a:stretch>
        </p:blipFill>
        <p:spPr>
          <a:xfrm>
            <a:off x="908601" y="3970170"/>
            <a:ext cx="3663399" cy="2455205"/>
          </a:xfrm>
          <a:prstGeom prst="rect">
            <a:avLst/>
          </a:prstGeom>
        </p:spPr>
      </p:pic>
      <p:sp>
        <p:nvSpPr>
          <p:cNvPr id="10" name="Rectangle 9">
            <a:extLst>
              <a:ext uri="{FF2B5EF4-FFF2-40B4-BE49-F238E27FC236}">
                <a16:creationId xmlns:a16="http://schemas.microsoft.com/office/drawing/2014/main" id="{580C430D-F8AE-93A7-3126-BB84B38C3C6E}"/>
              </a:ext>
            </a:extLst>
          </p:cNvPr>
          <p:cNvSpPr/>
          <p:nvPr/>
        </p:nvSpPr>
        <p:spPr>
          <a:xfrm>
            <a:off x="908601" y="1153341"/>
            <a:ext cx="223598" cy="476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18C21A0-818B-8C50-1128-5F53EAD4DAAA}"/>
              </a:ext>
            </a:extLst>
          </p:cNvPr>
          <p:cNvSpPr/>
          <p:nvPr/>
        </p:nvSpPr>
        <p:spPr>
          <a:xfrm>
            <a:off x="856838" y="3944882"/>
            <a:ext cx="223598" cy="476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2A31A8A9-F80B-52DB-4EF0-4FA8BD7C154E}"/>
              </a:ext>
            </a:extLst>
          </p:cNvPr>
          <p:cNvCxnSpPr>
            <a:cxnSpLocks/>
            <a:stCxn id="13" idx="2"/>
          </p:cNvCxnSpPr>
          <p:nvPr/>
        </p:nvCxnSpPr>
        <p:spPr>
          <a:xfrm flipH="1">
            <a:off x="3639127" y="3993950"/>
            <a:ext cx="123731" cy="9844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07B2D6-9784-9AAC-DDE7-ABDDD46F78DF}"/>
              </a:ext>
            </a:extLst>
          </p:cNvPr>
          <p:cNvSpPr txBox="1"/>
          <p:nvPr/>
        </p:nvSpPr>
        <p:spPr>
          <a:xfrm>
            <a:off x="2953716" y="3655396"/>
            <a:ext cx="1618284" cy="338554"/>
          </a:xfrm>
          <a:prstGeom prst="rect">
            <a:avLst/>
          </a:prstGeom>
          <a:noFill/>
        </p:spPr>
        <p:txBody>
          <a:bodyPr wrap="square" rtlCol="0">
            <a:spAutoFit/>
          </a:bodyPr>
          <a:lstStyle/>
          <a:p>
            <a:r>
              <a:rPr lang="en-GB" sz="1600" dirty="0"/>
              <a:t>Universal curve</a:t>
            </a:r>
          </a:p>
        </p:txBody>
      </p:sp>
      <p:sp>
        <p:nvSpPr>
          <p:cNvPr id="15" name="Rectangle 14">
            <a:extLst>
              <a:ext uri="{FF2B5EF4-FFF2-40B4-BE49-F238E27FC236}">
                <a16:creationId xmlns:a16="http://schemas.microsoft.com/office/drawing/2014/main" id="{E9FDB183-CEE4-F3C8-67D0-14CCEBBE961E}"/>
              </a:ext>
            </a:extLst>
          </p:cNvPr>
          <p:cNvSpPr/>
          <p:nvPr/>
        </p:nvSpPr>
        <p:spPr>
          <a:xfrm>
            <a:off x="-1" y="0"/>
            <a:ext cx="9143999" cy="7092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space réservé du texte 1">
            <a:extLst>
              <a:ext uri="{FF2B5EF4-FFF2-40B4-BE49-F238E27FC236}">
                <a16:creationId xmlns:a16="http://schemas.microsoft.com/office/drawing/2014/main" id="{2175F96D-4B54-DFCC-F208-94EAB4C4D14F}"/>
              </a:ext>
            </a:extLst>
          </p:cNvPr>
          <p:cNvSpPr txBox="1">
            <a:spLocks/>
          </p:cNvSpPr>
          <p:nvPr/>
        </p:nvSpPr>
        <p:spPr>
          <a:xfrm>
            <a:off x="88518" y="79913"/>
            <a:ext cx="8255721" cy="549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2800" dirty="0">
                <a:solidFill>
                  <a:schemeClr val="bg1"/>
                </a:solidFill>
              </a:rPr>
              <a:t>Magnetotransport </a:t>
            </a:r>
            <a:r>
              <a:rPr lang="fr-BE" sz="2800" dirty="0" err="1">
                <a:solidFill>
                  <a:schemeClr val="bg1"/>
                </a:solidFill>
              </a:rPr>
              <a:t>measurement</a:t>
            </a:r>
            <a:endParaRPr lang="fr-BE" sz="2800" dirty="0">
              <a:solidFill>
                <a:schemeClr val="bg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5F6AAF3-D19D-58D3-43D1-A24E0E83621C}"/>
                  </a:ext>
                </a:extLst>
              </p:cNvPr>
              <p:cNvSpPr txBox="1"/>
              <p:nvPr/>
            </p:nvSpPr>
            <p:spPr>
              <a:xfrm>
                <a:off x="5143761" y="5383615"/>
                <a:ext cx="2977685" cy="982064"/>
              </a:xfrm>
              <a:prstGeom prst="rect">
                <a:avLst/>
              </a:prstGeom>
              <a:noFill/>
            </p:spPr>
            <p:txBody>
              <a:bodyPr wrap="square" rtlCol="0">
                <a:spAutoFit/>
              </a:bodyPr>
              <a:lstStyle/>
              <a:p>
                <a:r>
                  <a:rPr lang="en-GB" sz="1600" dirty="0"/>
                  <a:t>NRG : </a:t>
                </a:r>
                <a14:m>
                  <m:oMath xmlns:m="http://schemas.openxmlformats.org/officeDocument/2006/math">
                    <m:sSub>
                      <m:sSubPr>
                        <m:ctrlPr>
                          <a:rPr lang="fr-BE" sz="1600" b="0" i="1" smtClean="0">
                            <a:latin typeface="Cambria Math" panose="02040503050406030204" pitchFamily="18" charset="0"/>
                          </a:rPr>
                        </m:ctrlPr>
                      </m:sSubPr>
                      <m:e>
                        <m:r>
                          <a:rPr lang="fr-BE" sz="1600" b="0" i="1" smtClean="0">
                            <a:latin typeface="Cambria Math" panose="02040503050406030204" pitchFamily="18" charset="0"/>
                          </a:rPr>
                          <m:t>𝑅</m:t>
                        </m:r>
                      </m:e>
                      <m:sub>
                        <m:r>
                          <a:rPr lang="fr-BE" sz="1600" b="0" i="1" smtClean="0">
                            <a:latin typeface="Cambria Math" panose="02040503050406030204" pitchFamily="18" charset="0"/>
                          </a:rPr>
                          <m:t>𝐾</m:t>
                        </m:r>
                      </m:sub>
                    </m:sSub>
                    <m:d>
                      <m:dPr>
                        <m:ctrlPr>
                          <a:rPr lang="fr-BE" sz="1600" b="0" i="1" smtClean="0">
                            <a:latin typeface="Cambria Math" panose="02040503050406030204" pitchFamily="18" charset="0"/>
                          </a:rPr>
                        </m:ctrlPr>
                      </m:dPr>
                      <m:e>
                        <m:f>
                          <m:fPr>
                            <m:ctrlPr>
                              <a:rPr lang="fr-BE" sz="1600" b="0" i="1" smtClean="0">
                                <a:latin typeface="Cambria Math" panose="02040503050406030204" pitchFamily="18" charset="0"/>
                              </a:rPr>
                            </m:ctrlPr>
                          </m:fPr>
                          <m:num>
                            <m:r>
                              <a:rPr lang="fr-BE" sz="1600" b="0" i="1" smtClean="0">
                                <a:latin typeface="Cambria Math" panose="02040503050406030204" pitchFamily="18" charset="0"/>
                              </a:rPr>
                              <m:t>𝑇</m:t>
                            </m:r>
                          </m:num>
                          <m:den>
                            <m:sSub>
                              <m:sSubPr>
                                <m:ctrlPr>
                                  <a:rPr lang="fr-BE" sz="1600" b="0" i="1" smtClean="0">
                                    <a:latin typeface="Cambria Math" panose="02040503050406030204" pitchFamily="18" charset="0"/>
                                  </a:rPr>
                                </m:ctrlPr>
                              </m:sSubPr>
                              <m:e>
                                <m:r>
                                  <a:rPr lang="fr-BE" sz="1600" b="0" i="1" smtClean="0">
                                    <a:latin typeface="Cambria Math" panose="02040503050406030204" pitchFamily="18" charset="0"/>
                                  </a:rPr>
                                  <m:t>𝑇</m:t>
                                </m:r>
                              </m:e>
                              <m:sub>
                                <m:r>
                                  <a:rPr lang="fr-BE" sz="1600" b="0" i="1" smtClean="0">
                                    <a:latin typeface="Cambria Math" panose="02040503050406030204" pitchFamily="18" charset="0"/>
                                  </a:rPr>
                                  <m:t>𝐾</m:t>
                                </m:r>
                              </m:sub>
                            </m:sSub>
                          </m:den>
                        </m:f>
                      </m:e>
                    </m:d>
                    <m:r>
                      <a:rPr lang="fr-BE" sz="1600" b="0" i="1" smtClean="0">
                        <a:latin typeface="Cambria Math" panose="02040503050406030204" pitchFamily="18" charset="0"/>
                      </a:rPr>
                      <m:t>=</m:t>
                    </m:r>
                    <m:sSub>
                      <m:sSubPr>
                        <m:ctrlPr>
                          <a:rPr lang="fr-BE" sz="1600" b="0" i="1" smtClean="0">
                            <a:latin typeface="Cambria Math" panose="02040503050406030204" pitchFamily="18" charset="0"/>
                          </a:rPr>
                        </m:ctrlPr>
                      </m:sSubPr>
                      <m:e>
                        <m:r>
                          <a:rPr lang="fr-BE" sz="1600" b="0" i="1" smtClean="0">
                            <a:latin typeface="Cambria Math" panose="02040503050406030204" pitchFamily="18" charset="0"/>
                          </a:rPr>
                          <m:t>𝑅</m:t>
                        </m:r>
                      </m:e>
                      <m:sub>
                        <m:r>
                          <a:rPr lang="fr-BE" sz="1600" b="0" i="1" smtClean="0">
                            <a:latin typeface="Cambria Math" panose="02040503050406030204" pitchFamily="18" charset="0"/>
                          </a:rPr>
                          <m:t>𝐾</m:t>
                        </m:r>
                      </m:sub>
                    </m:sSub>
                    <m:d>
                      <m:dPr>
                        <m:ctrlPr>
                          <a:rPr lang="fr-BE" sz="1600" b="0" i="1" smtClean="0">
                            <a:latin typeface="Cambria Math" panose="02040503050406030204" pitchFamily="18" charset="0"/>
                          </a:rPr>
                        </m:ctrlPr>
                      </m:dPr>
                      <m:e>
                        <m:r>
                          <a:rPr lang="fr-BE" sz="1600" b="0" i="1" smtClean="0">
                            <a:latin typeface="Cambria Math" panose="02040503050406030204" pitchFamily="18" charset="0"/>
                          </a:rPr>
                          <m:t>0</m:t>
                        </m:r>
                      </m:e>
                    </m:d>
                    <m:d>
                      <m:dPr>
                        <m:ctrlPr>
                          <a:rPr lang="fr-BE" sz="1600" b="0" i="1" smtClean="0">
                            <a:latin typeface="Cambria Math" panose="02040503050406030204" pitchFamily="18" charset="0"/>
                          </a:rPr>
                        </m:ctrlPr>
                      </m:dPr>
                      <m:e>
                        <m:f>
                          <m:fPr>
                            <m:ctrlPr>
                              <a:rPr lang="fr-BE" sz="1600" b="0" i="1" smtClean="0">
                                <a:latin typeface="Cambria Math" panose="02040503050406030204" pitchFamily="18" charset="0"/>
                              </a:rPr>
                            </m:ctrlPr>
                          </m:fPr>
                          <m:num>
                            <m:sSup>
                              <m:sSupPr>
                                <m:ctrlPr>
                                  <a:rPr lang="fr-BE" sz="1600" b="0" i="1" smtClean="0">
                                    <a:latin typeface="Cambria Math" panose="02040503050406030204" pitchFamily="18" charset="0"/>
                                  </a:rPr>
                                </m:ctrlPr>
                              </m:sSupPr>
                              <m:e>
                                <m:sSubSup>
                                  <m:sSubSupPr>
                                    <m:ctrlPr>
                                      <a:rPr lang="fr-BE" sz="1600" b="0" i="1" smtClean="0">
                                        <a:latin typeface="Cambria Math" panose="02040503050406030204" pitchFamily="18" charset="0"/>
                                      </a:rPr>
                                    </m:ctrlPr>
                                  </m:sSubSupPr>
                                  <m:e>
                                    <m:r>
                                      <a:rPr lang="fr-BE" sz="1600" b="0" i="1" smtClean="0">
                                        <a:latin typeface="Cambria Math" panose="02040503050406030204" pitchFamily="18" charset="0"/>
                                      </a:rPr>
                                      <m:t>𝑇</m:t>
                                    </m:r>
                                  </m:e>
                                  <m:sub>
                                    <m:r>
                                      <a:rPr lang="fr-BE" sz="1600" b="0" i="1" smtClean="0">
                                        <a:latin typeface="Cambria Math" panose="02040503050406030204" pitchFamily="18" charset="0"/>
                                      </a:rPr>
                                      <m:t>𝐾</m:t>
                                    </m:r>
                                  </m:sub>
                                  <m:sup>
                                    <m:r>
                                      <a:rPr lang="fr-BE" sz="1600" b="0" i="1" smtClean="0">
                                        <a:latin typeface="Cambria Math" panose="02040503050406030204" pitchFamily="18" charset="0"/>
                                      </a:rPr>
                                      <m:t>′</m:t>
                                    </m:r>
                                  </m:sup>
                                </m:sSubSup>
                              </m:e>
                              <m:sup>
                                <m:r>
                                  <a:rPr lang="fr-BE" sz="1600" b="0" i="1" smtClean="0">
                                    <a:latin typeface="Cambria Math" panose="02040503050406030204" pitchFamily="18" charset="0"/>
                                  </a:rPr>
                                  <m:t>2</m:t>
                                </m:r>
                              </m:sup>
                            </m:sSup>
                          </m:num>
                          <m:den>
                            <m:sSup>
                              <m:sSupPr>
                                <m:ctrlPr>
                                  <a:rPr lang="fr-BE" sz="1600" b="0" i="1" smtClean="0">
                                    <a:latin typeface="Cambria Math" panose="02040503050406030204" pitchFamily="18" charset="0"/>
                                  </a:rPr>
                                </m:ctrlPr>
                              </m:sSupPr>
                              <m:e>
                                <m:r>
                                  <a:rPr lang="fr-BE" sz="1600" b="0" i="1" smtClean="0">
                                    <a:latin typeface="Cambria Math" panose="02040503050406030204" pitchFamily="18" charset="0"/>
                                  </a:rPr>
                                  <m:t>𝑇</m:t>
                                </m:r>
                              </m:e>
                              <m:sup>
                                <m:r>
                                  <a:rPr lang="fr-BE" sz="1600" b="0" i="1" smtClean="0">
                                    <a:latin typeface="Cambria Math" panose="02040503050406030204" pitchFamily="18" charset="0"/>
                                  </a:rPr>
                                  <m:t>2</m:t>
                                </m:r>
                              </m:sup>
                            </m:sSup>
                            <m:r>
                              <a:rPr lang="fr-BE" sz="1600" b="0" i="1" smtClean="0">
                                <a:latin typeface="Cambria Math" panose="02040503050406030204" pitchFamily="18" charset="0"/>
                              </a:rPr>
                              <m:t>+</m:t>
                            </m:r>
                            <m:sSup>
                              <m:sSupPr>
                                <m:ctrlPr>
                                  <a:rPr lang="fr-BE" sz="1600" b="0" i="1" smtClean="0">
                                    <a:latin typeface="Cambria Math" panose="02040503050406030204" pitchFamily="18" charset="0"/>
                                  </a:rPr>
                                </m:ctrlPr>
                              </m:sSupPr>
                              <m:e>
                                <m:sSubSup>
                                  <m:sSubSupPr>
                                    <m:ctrlPr>
                                      <a:rPr lang="fr-BE" sz="1600" b="0" i="1" smtClean="0">
                                        <a:latin typeface="Cambria Math" panose="02040503050406030204" pitchFamily="18" charset="0"/>
                                      </a:rPr>
                                    </m:ctrlPr>
                                  </m:sSubSupPr>
                                  <m:e>
                                    <m:r>
                                      <a:rPr lang="fr-BE" sz="1600" b="0" i="1" smtClean="0">
                                        <a:latin typeface="Cambria Math" panose="02040503050406030204" pitchFamily="18" charset="0"/>
                                      </a:rPr>
                                      <m:t>𝑇</m:t>
                                    </m:r>
                                  </m:e>
                                  <m:sub>
                                    <m:r>
                                      <a:rPr lang="fr-BE" sz="1600" b="0" i="1" smtClean="0">
                                        <a:latin typeface="Cambria Math" panose="02040503050406030204" pitchFamily="18" charset="0"/>
                                      </a:rPr>
                                      <m:t>𝐾</m:t>
                                    </m:r>
                                  </m:sub>
                                  <m:sup>
                                    <m:r>
                                      <a:rPr lang="fr-BE" sz="1600" b="0" i="1" smtClean="0">
                                        <a:latin typeface="Cambria Math" panose="02040503050406030204" pitchFamily="18" charset="0"/>
                                      </a:rPr>
                                      <m:t>′</m:t>
                                    </m:r>
                                  </m:sup>
                                </m:sSubSup>
                              </m:e>
                              <m:sup>
                                <m:r>
                                  <a:rPr lang="fr-BE" sz="1600" b="0" i="1" smtClean="0">
                                    <a:latin typeface="Cambria Math" panose="02040503050406030204" pitchFamily="18" charset="0"/>
                                  </a:rPr>
                                  <m:t>2</m:t>
                                </m:r>
                              </m:sup>
                            </m:sSup>
                          </m:den>
                        </m:f>
                      </m:e>
                    </m:d>
                  </m:oMath>
                </a14:m>
                <a:endParaRPr lang="fr-BE" sz="1600" b="0" dirty="0"/>
              </a:p>
              <a:p>
                <a:r>
                  <a:rPr lang="en-GB" sz="1600" dirty="0"/>
                  <a:t>	  </a:t>
                </a:r>
                <a14:m>
                  <m:oMath xmlns:m="http://schemas.openxmlformats.org/officeDocument/2006/math">
                    <m:sSup>
                      <m:sSupPr>
                        <m:ctrlPr>
                          <a:rPr lang="fr-BE" sz="1600" b="0" i="1" smtClean="0">
                            <a:latin typeface="Cambria Math" panose="02040503050406030204" pitchFamily="18" charset="0"/>
                          </a:rPr>
                        </m:ctrlPr>
                      </m:sSupPr>
                      <m:e>
                        <m:sSubSup>
                          <m:sSubSupPr>
                            <m:ctrlPr>
                              <a:rPr lang="fr-BE" sz="1600" b="0" i="1" smtClean="0">
                                <a:latin typeface="Cambria Math" panose="02040503050406030204" pitchFamily="18" charset="0"/>
                              </a:rPr>
                            </m:ctrlPr>
                          </m:sSubSupPr>
                          <m:e>
                            <m:r>
                              <a:rPr lang="fr-BE" sz="1600" b="0" i="1" smtClean="0">
                                <a:latin typeface="Cambria Math" panose="02040503050406030204" pitchFamily="18" charset="0"/>
                              </a:rPr>
                              <m:t>𝑇</m:t>
                            </m:r>
                          </m:e>
                          <m:sub>
                            <m:r>
                              <a:rPr lang="fr-BE" sz="1600" b="0" i="1" smtClean="0">
                                <a:latin typeface="Cambria Math" panose="02040503050406030204" pitchFamily="18" charset="0"/>
                              </a:rPr>
                              <m:t>𝐾</m:t>
                            </m:r>
                          </m:sub>
                          <m:sup>
                            <m:r>
                              <a:rPr lang="fr-BE" sz="1600" b="0" i="1" smtClean="0">
                                <a:latin typeface="Cambria Math" panose="02040503050406030204" pitchFamily="18" charset="0"/>
                              </a:rPr>
                              <m:t>′</m:t>
                            </m:r>
                          </m:sup>
                        </m:sSubSup>
                      </m:e>
                      <m:sup>
                        <m:r>
                          <a:rPr lang="fr-BE" sz="1600" b="0" i="1" smtClean="0">
                            <a:latin typeface="Cambria Math" panose="02040503050406030204" pitchFamily="18" charset="0"/>
                          </a:rPr>
                          <m:t>2</m:t>
                        </m:r>
                      </m:sup>
                    </m:sSup>
                    <m:r>
                      <a:rPr lang="fr-BE" sz="1600" b="0" i="1" smtClean="0">
                        <a:latin typeface="Cambria Math" panose="02040503050406030204" pitchFamily="18" charset="0"/>
                      </a:rPr>
                      <m:t>=</m:t>
                    </m:r>
                    <m:sSup>
                      <m:sSupPr>
                        <m:ctrlPr>
                          <a:rPr lang="fr-BE" sz="1600" b="0" i="1" smtClean="0">
                            <a:latin typeface="Cambria Math" panose="02040503050406030204" pitchFamily="18" charset="0"/>
                          </a:rPr>
                        </m:ctrlPr>
                      </m:sSupPr>
                      <m:e>
                        <m:sSub>
                          <m:sSubPr>
                            <m:ctrlPr>
                              <a:rPr lang="fr-BE" sz="1600" b="0" i="1" smtClean="0">
                                <a:latin typeface="Cambria Math" panose="02040503050406030204" pitchFamily="18" charset="0"/>
                              </a:rPr>
                            </m:ctrlPr>
                          </m:sSubPr>
                          <m:e>
                            <m:r>
                              <a:rPr lang="fr-BE" sz="1600" b="0" i="1" smtClean="0">
                                <a:latin typeface="Cambria Math" panose="02040503050406030204" pitchFamily="18" charset="0"/>
                              </a:rPr>
                              <m:t>𝑇</m:t>
                            </m:r>
                          </m:e>
                          <m:sub>
                            <m:r>
                              <a:rPr lang="fr-BE" sz="1600" b="0" i="1" smtClean="0">
                                <a:latin typeface="Cambria Math" panose="02040503050406030204" pitchFamily="18" charset="0"/>
                              </a:rPr>
                              <m:t>𝐾</m:t>
                            </m:r>
                          </m:sub>
                        </m:sSub>
                        <m:d>
                          <m:dPr>
                            <m:ctrlPr>
                              <a:rPr lang="fr-BE" sz="1600" b="0" i="1" smtClean="0">
                                <a:latin typeface="Cambria Math" panose="02040503050406030204" pitchFamily="18" charset="0"/>
                              </a:rPr>
                            </m:ctrlPr>
                          </m:dPr>
                          <m:e>
                            <m:sSup>
                              <m:sSupPr>
                                <m:ctrlPr>
                                  <a:rPr lang="fr-BE" sz="1600" b="0" i="1" smtClean="0">
                                    <a:latin typeface="Cambria Math" panose="02040503050406030204" pitchFamily="18" charset="0"/>
                                  </a:rPr>
                                </m:ctrlPr>
                              </m:sSupPr>
                              <m:e>
                                <m:r>
                                  <a:rPr lang="fr-BE" sz="1600" b="0" i="1" smtClean="0">
                                    <a:latin typeface="Cambria Math" panose="02040503050406030204" pitchFamily="18" charset="0"/>
                                  </a:rPr>
                                  <m:t>2</m:t>
                                </m:r>
                              </m:e>
                              <m:sup>
                                <m:r>
                                  <a:rPr lang="fr-BE" sz="1600" b="0" i="1" smtClean="0">
                                    <a:latin typeface="Cambria Math" panose="02040503050406030204" pitchFamily="18" charset="0"/>
                                  </a:rPr>
                                  <m:t>1/</m:t>
                                </m:r>
                                <m:r>
                                  <a:rPr lang="fr-BE" sz="1600" b="0" i="1" smtClean="0">
                                    <a:latin typeface="Cambria Math" panose="02040503050406030204" pitchFamily="18" charset="0"/>
                                  </a:rPr>
                                  <m:t>𝑠</m:t>
                                </m:r>
                              </m:sup>
                            </m:sSup>
                            <m:r>
                              <a:rPr lang="fr-BE" sz="1600" b="0" i="1" smtClean="0">
                                <a:latin typeface="Cambria Math" panose="02040503050406030204" pitchFamily="18" charset="0"/>
                              </a:rPr>
                              <m:t>−1</m:t>
                            </m:r>
                          </m:e>
                        </m:d>
                      </m:e>
                      <m:sup>
                        <m:r>
                          <a:rPr lang="fr-BE" sz="1600" b="0" i="1" smtClean="0">
                            <a:latin typeface="Cambria Math" panose="02040503050406030204" pitchFamily="18" charset="0"/>
                          </a:rPr>
                          <m:t>1/2</m:t>
                        </m:r>
                      </m:sup>
                    </m:sSup>
                  </m:oMath>
                </a14:m>
                <a:endParaRPr lang="en-GB" sz="1600" dirty="0"/>
              </a:p>
            </p:txBody>
          </p:sp>
        </mc:Choice>
        <mc:Fallback xmlns="">
          <p:sp>
            <p:nvSpPr>
              <p:cNvPr id="18" name="TextBox 17">
                <a:extLst>
                  <a:ext uri="{FF2B5EF4-FFF2-40B4-BE49-F238E27FC236}">
                    <a16:creationId xmlns:a16="http://schemas.microsoft.com/office/drawing/2014/main" id="{15F6AAF3-D19D-58D3-43D1-A24E0E83621C}"/>
                  </a:ext>
                </a:extLst>
              </p:cNvPr>
              <p:cNvSpPr txBox="1">
                <a:spLocks noRot="1" noChangeAspect="1" noMove="1" noResize="1" noEditPoints="1" noAdjustHandles="1" noChangeArrowheads="1" noChangeShapeType="1" noTextEdit="1"/>
              </p:cNvSpPr>
              <p:nvPr/>
            </p:nvSpPr>
            <p:spPr>
              <a:xfrm>
                <a:off x="5143761" y="5383615"/>
                <a:ext cx="2977685" cy="982064"/>
              </a:xfrm>
              <a:prstGeom prst="rect">
                <a:avLst/>
              </a:prstGeom>
              <a:blipFill>
                <a:blip r:embed="rId9"/>
                <a:stretch>
                  <a:fillRect l="-1230"/>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5AC53781-6520-B9AC-BFBA-45C73F2DBAA9}"/>
              </a:ext>
            </a:extLst>
          </p:cNvPr>
          <p:cNvSpPr txBox="1"/>
          <p:nvPr/>
        </p:nvSpPr>
        <p:spPr>
          <a:xfrm>
            <a:off x="2821973" y="5473212"/>
            <a:ext cx="948897" cy="338554"/>
          </a:xfrm>
          <a:prstGeom prst="rect">
            <a:avLst/>
          </a:prstGeom>
          <a:noFill/>
          <a:ln>
            <a:solidFill>
              <a:srgbClr val="FF0000"/>
            </a:solidFill>
          </a:ln>
        </p:spPr>
        <p:txBody>
          <a:bodyPr wrap="square" rtlCol="0">
            <a:spAutoFit/>
          </a:bodyPr>
          <a:lstStyle/>
          <a:p>
            <a:r>
              <a:rPr lang="en-GB" sz="1600" dirty="0"/>
              <a:t>T</a:t>
            </a:r>
            <a:r>
              <a:rPr lang="en-GB" sz="1600" baseline="-25000" dirty="0"/>
              <a:t>K</a:t>
            </a:r>
            <a:r>
              <a:rPr lang="en-GB" sz="1600" dirty="0"/>
              <a:t> = 16K</a:t>
            </a:r>
            <a:endParaRPr lang="en-GB" sz="1600" baseline="-25000" dirty="0"/>
          </a:p>
        </p:txBody>
      </p:sp>
      <p:pic>
        <p:nvPicPr>
          <p:cNvPr id="14" name="Picture 13">
            <a:extLst>
              <a:ext uri="{FF2B5EF4-FFF2-40B4-BE49-F238E27FC236}">
                <a16:creationId xmlns:a16="http://schemas.microsoft.com/office/drawing/2014/main" id="{824AFB17-8267-BCE9-0F59-7DEA5F2AE1A1}"/>
              </a:ext>
            </a:extLst>
          </p:cNvPr>
          <p:cNvPicPr>
            <a:picLocks noChangeAspect="1"/>
          </p:cNvPicPr>
          <p:nvPr/>
        </p:nvPicPr>
        <p:blipFill>
          <a:blip r:embed="rId10"/>
          <a:stretch>
            <a:fillRect/>
          </a:stretch>
        </p:blipFill>
        <p:spPr>
          <a:xfrm>
            <a:off x="1856509" y="3607501"/>
            <a:ext cx="2661836" cy="2974158"/>
          </a:xfrm>
          <a:prstGeom prst="rect">
            <a:avLst/>
          </a:prstGeom>
        </p:spPr>
      </p:pic>
      <p:sp>
        <p:nvSpPr>
          <p:cNvPr id="20" name="TextBox 19">
            <a:extLst>
              <a:ext uri="{FF2B5EF4-FFF2-40B4-BE49-F238E27FC236}">
                <a16:creationId xmlns:a16="http://schemas.microsoft.com/office/drawing/2014/main" id="{DB29439C-E3E6-B0AB-A2E3-D8B361F8914F}"/>
              </a:ext>
            </a:extLst>
          </p:cNvPr>
          <p:cNvSpPr txBox="1"/>
          <p:nvPr/>
        </p:nvSpPr>
        <p:spPr>
          <a:xfrm>
            <a:off x="1950749" y="3648086"/>
            <a:ext cx="660262" cy="400110"/>
          </a:xfrm>
          <a:prstGeom prst="rect">
            <a:avLst/>
          </a:prstGeom>
          <a:noFill/>
        </p:spPr>
        <p:txBody>
          <a:bodyPr wrap="square" rtlCol="0">
            <a:spAutoFit/>
          </a:bodyPr>
          <a:lstStyle/>
          <a:p>
            <a:r>
              <a:rPr lang="en-GB" sz="2000" b="1" dirty="0"/>
              <a:t>T&gt;T</a:t>
            </a:r>
            <a:r>
              <a:rPr lang="en-GB" sz="2000" b="1" baseline="-25000" dirty="0"/>
              <a:t>K</a:t>
            </a:r>
          </a:p>
        </p:txBody>
      </p:sp>
      <p:pic>
        <p:nvPicPr>
          <p:cNvPr id="16" name="Picture 15">
            <a:extLst>
              <a:ext uri="{FF2B5EF4-FFF2-40B4-BE49-F238E27FC236}">
                <a16:creationId xmlns:a16="http://schemas.microsoft.com/office/drawing/2014/main" id="{AA991DDA-22B0-29BD-2571-970A1E083BFC}"/>
              </a:ext>
            </a:extLst>
          </p:cNvPr>
          <p:cNvPicPr>
            <a:picLocks noChangeAspect="1"/>
          </p:cNvPicPr>
          <p:nvPr/>
        </p:nvPicPr>
        <p:blipFill>
          <a:blip r:embed="rId11"/>
          <a:stretch>
            <a:fillRect/>
          </a:stretch>
        </p:blipFill>
        <p:spPr>
          <a:xfrm>
            <a:off x="1802854" y="3532364"/>
            <a:ext cx="2662195" cy="3033664"/>
          </a:xfrm>
          <a:prstGeom prst="rect">
            <a:avLst/>
          </a:prstGeom>
        </p:spPr>
      </p:pic>
      <p:sp>
        <p:nvSpPr>
          <p:cNvPr id="21" name="TextBox 20">
            <a:extLst>
              <a:ext uri="{FF2B5EF4-FFF2-40B4-BE49-F238E27FC236}">
                <a16:creationId xmlns:a16="http://schemas.microsoft.com/office/drawing/2014/main" id="{41A95D37-4B7B-3E49-4E0C-DF606D8DD646}"/>
              </a:ext>
            </a:extLst>
          </p:cNvPr>
          <p:cNvSpPr txBox="1"/>
          <p:nvPr/>
        </p:nvSpPr>
        <p:spPr>
          <a:xfrm>
            <a:off x="1930259" y="3677478"/>
            <a:ext cx="660262" cy="400110"/>
          </a:xfrm>
          <a:prstGeom prst="rect">
            <a:avLst/>
          </a:prstGeom>
          <a:noFill/>
        </p:spPr>
        <p:txBody>
          <a:bodyPr wrap="square" rtlCol="0">
            <a:spAutoFit/>
          </a:bodyPr>
          <a:lstStyle/>
          <a:p>
            <a:r>
              <a:rPr lang="en-GB" sz="2000" b="1" dirty="0"/>
              <a:t>T&lt;T</a:t>
            </a:r>
            <a:r>
              <a:rPr lang="en-GB" sz="2000" b="1" baseline="-25000" dirty="0"/>
              <a:t>K</a:t>
            </a:r>
          </a:p>
        </p:txBody>
      </p:sp>
    </p:spTree>
    <p:custDataLst>
      <p:tags r:id="rId1"/>
    </p:custDataLst>
    <p:extLst>
      <p:ext uri="{BB962C8B-B14F-4D97-AF65-F5344CB8AC3E}">
        <p14:creationId xmlns:p14="http://schemas.microsoft.com/office/powerpoint/2010/main" val="40149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9">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animBg="1"/>
      <p:bldP spid="20" grpId="0"/>
      <p:bldP spid="20" grpId="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5.7|7.4"/>
</p:tagLst>
</file>

<file path=ppt/tags/tag10.xml><?xml version="1.0" encoding="utf-8"?>
<p:tagLst xmlns:a="http://schemas.openxmlformats.org/drawingml/2006/main" xmlns:r="http://schemas.openxmlformats.org/officeDocument/2006/relationships" xmlns:p="http://schemas.openxmlformats.org/presentationml/2006/main">
  <p:tag name="TIMING" val="|17.2|6.7|30.5"/>
</p:tagLst>
</file>

<file path=ppt/tags/tag11.xml><?xml version="1.0" encoding="utf-8"?>
<p:tagLst xmlns:a="http://schemas.openxmlformats.org/drawingml/2006/main" xmlns:r="http://schemas.openxmlformats.org/officeDocument/2006/relationships" xmlns:p="http://schemas.openxmlformats.org/presentationml/2006/main">
  <p:tag name="TIMING" val="|25.8|3.5|3.5|25"/>
</p:tagLst>
</file>

<file path=ppt/tags/tag12.xml><?xml version="1.0" encoding="utf-8"?>
<p:tagLst xmlns:a="http://schemas.openxmlformats.org/drawingml/2006/main" xmlns:r="http://schemas.openxmlformats.org/officeDocument/2006/relationships" xmlns:p="http://schemas.openxmlformats.org/presentationml/2006/main">
  <p:tag name="TIMING" val="|17.2|6.7|30.5"/>
</p:tagLst>
</file>

<file path=ppt/tags/tag13.xml><?xml version="1.0" encoding="utf-8"?>
<p:tagLst xmlns:a="http://schemas.openxmlformats.org/drawingml/2006/main" xmlns:r="http://schemas.openxmlformats.org/officeDocument/2006/relationships" xmlns:p="http://schemas.openxmlformats.org/presentationml/2006/main">
  <p:tag name="TIMING" val="|8.2"/>
</p:tagLst>
</file>

<file path=ppt/tags/tag2.xml><?xml version="1.0" encoding="utf-8"?>
<p:tagLst xmlns:a="http://schemas.openxmlformats.org/drawingml/2006/main" xmlns:r="http://schemas.openxmlformats.org/officeDocument/2006/relationships" xmlns:p="http://schemas.openxmlformats.org/presentationml/2006/main">
  <p:tag name="TIMING" val="|12|6"/>
</p:tagLst>
</file>

<file path=ppt/tags/tag3.xml><?xml version="1.0" encoding="utf-8"?>
<p:tagLst xmlns:a="http://schemas.openxmlformats.org/drawingml/2006/main" xmlns:r="http://schemas.openxmlformats.org/officeDocument/2006/relationships" xmlns:p="http://schemas.openxmlformats.org/presentationml/2006/main">
  <p:tag name="TIMING" val="|30.3|3.2|7.7|7.1"/>
</p:tagLst>
</file>

<file path=ppt/tags/tag4.xml><?xml version="1.0" encoding="utf-8"?>
<p:tagLst xmlns:a="http://schemas.openxmlformats.org/drawingml/2006/main" xmlns:r="http://schemas.openxmlformats.org/officeDocument/2006/relationships" xmlns:p="http://schemas.openxmlformats.org/presentationml/2006/main">
  <p:tag name="TIMING" val="|7.9|6.2|5.1"/>
</p:tagLst>
</file>

<file path=ppt/tags/tag5.xml><?xml version="1.0" encoding="utf-8"?>
<p:tagLst xmlns:a="http://schemas.openxmlformats.org/drawingml/2006/main" xmlns:r="http://schemas.openxmlformats.org/officeDocument/2006/relationships" xmlns:p="http://schemas.openxmlformats.org/presentationml/2006/main">
  <p:tag name="TIMING" val="|13.7|1.1|1.2|6.3"/>
</p:tagLst>
</file>

<file path=ppt/tags/tag6.xml><?xml version="1.0" encoding="utf-8"?>
<p:tagLst xmlns:a="http://schemas.openxmlformats.org/drawingml/2006/main" xmlns:r="http://schemas.openxmlformats.org/officeDocument/2006/relationships" xmlns:p="http://schemas.openxmlformats.org/presentationml/2006/main">
  <p:tag name="TIMING" val="|16.7|1.6"/>
</p:tagLst>
</file>

<file path=ppt/tags/tag7.xml><?xml version="1.0" encoding="utf-8"?>
<p:tagLst xmlns:a="http://schemas.openxmlformats.org/drawingml/2006/main" xmlns:r="http://schemas.openxmlformats.org/officeDocument/2006/relationships" xmlns:p="http://schemas.openxmlformats.org/presentationml/2006/main">
  <p:tag name="TIMING" val="|10.3|5.2|18.3"/>
</p:tagLst>
</file>

<file path=ppt/tags/tag8.xml><?xml version="1.0" encoding="utf-8"?>
<p:tagLst xmlns:a="http://schemas.openxmlformats.org/drawingml/2006/main" xmlns:r="http://schemas.openxmlformats.org/officeDocument/2006/relationships" xmlns:p="http://schemas.openxmlformats.org/presentationml/2006/main">
  <p:tag name="TIMING" val="|25|2.4|14.7|17.5|14.4"/>
</p:tagLst>
</file>

<file path=ppt/tags/tag9.xml><?xml version="1.0" encoding="utf-8"?>
<p:tagLst xmlns:a="http://schemas.openxmlformats.org/drawingml/2006/main" xmlns:r="http://schemas.openxmlformats.org/officeDocument/2006/relationships" xmlns:p="http://schemas.openxmlformats.org/presentationml/2006/main">
  <p:tag name="TIMING" val="|7|6.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1152</TotalTime>
  <Words>2190</Words>
  <Application>Microsoft Office PowerPoint</Application>
  <PresentationFormat>On-screen Show (4:3)</PresentationFormat>
  <Paragraphs>233</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CMR10</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 Fonck</dc:creator>
  <cp:lastModifiedBy>Valentin Fonck</cp:lastModifiedBy>
  <cp:revision>53</cp:revision>
  <dcterms:created xsi:type="dcterms:W3CDTF">2023-02-28T09:23:32Z</dcterms:created>
  <dcterms:modified xsi:type="dcterms:W3CDTF">2023-03-31T07:44:33Z</dcterms:modified>
</cp:coreProperties>
</file>